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1"/>
  </p:notesMasterIdLst>
  <p:handoutMasterIdLst>
    <p:handoutMasterId r:id="rId22"/>
  </p:handoutMasterIdLst>
  <p:sldIdLst>
    <p:sldId id="256" r:id="rId2"/>
    <p:sldId id="320" r:id="rId3"/>
    <p:sldId id="319" r:id="rId4"/>
    <p:sldId id="317" r:id="rId5"/>
    <p:sldId id="324" r:id="rId6"/>
    <p:sldId id="309" r:id="rId7"/>
    <p:sldId id="325" r:id="rId8"/>
    <p:sldId id="357" r:id="rId9"/>
    <p:sldId id="348" r:id="rId10"/>
    <p:sldId id="393" r:id="rId11"/>
    <p:sldId id="392" r:id="rId12"/>
    <p:sldId id="391" r:id="rId13"/>
    <p:sldId id="389" r:id="rId14"/>
    <p:sldId id="338" r:id="rId15"/>
    <p:sldId id="382" r:id="rId16"/>
    <p:sldId id="390" r:id="rId17"/>
    <p:sldId id="387" r:id="rId18"/>
    <p:sldId id="385" r:id="rId19"/>
    <p:sldId id="281"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3" autoAdjust="0"/>
    <p:restoredTop sz="94698" autoAdjust="0"/>
  </p:normalViewPr>
  <p:slideViewPr>
    <p:cSldViewPr>
      <p:cViewPr varScale="1">
        <p:scale>
          <a:sx n="119" d="100"/>
          <a:sy n="119" d="100"/>
        </p:scale>
        <p:origin x="136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1842"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14" tIns="45706" rIns="91414" bIns="45706" rtlCol="0"/>
          <a:lstStyle>
            <a:lvl1pPr algn="l">
              <a:defRPr sz="1200" dirty="0">
                <a:latin typeface="Arial" charset="0"/>
              </a:defRPr>
            </a:lvl1pPr>
          </a:lstStyle>
          <a:p>
            <a:pPr>
              <a:defRPr/>
            </a:pPr>
            <a:endParaRPr lang="en-US" dirty="0"/>
          </a:p>
        </p:txBody>
      </p:sp>
      <p:sp>
        <p:nvSpPr>
          <p:cNvPr id="3" name="Date Placeholder 2"/>
          <p:cNvSpPr>
            <a:spLocks noGrp="1"/>
          </p:cNvSpPr>
          <p:nvPr>
            <p:ph type="dt" sz="quarter" idx="1"/>
          </p:nvPr>
        </p:nvSpPr>
        <p:spPr>
          <a:xfrm>
            <a:off x="3970938" y="0"/>
            <a:ext cx="3037840" cy="465138"/>
          </a:xfrm>
          <a:prstGeom prst="rect">
            <a:avLst/>
          </a:prstGeom>
        </p:spPr>
        <p:txBody>
          <a:bodyPr vert="horz" lIns="91414" tIns="45706" rIns="91414" bIns="45706" rtlCol="0"/>
          <a:lstStyle>
            <a:lvl1pPr algn="r">
              <a:defRPr sz="1200">
                <a:latin typeface="Arial" charset="0"/>
              </a:defRPr>
            </a:lvl1pPr>
          </a:lstStyle>
          <a:p>
            <a:pPr>
              <a:defRPr/>
            </a:pPr>
            <a:fld id="{74B7F582-628D-40A8-90A1-34AA4571BF94}" type="datetimeFigureOut">
              <a:rPr lang="en-US"/>
              <a:pPr>
                <a:defRPr/>
              </a:pPr>
              <a:t>8/11/2021</a:t>
            </a:fld>
            <a:endParaRPr lang="en-US" dirty="0"/>
          </a:p>
        </p:txBody>
      </p:sp>
      <p:sp>
        <p:nvSpPr>
          <p:cNvPr id="4" name="Footer Placeholder 3"/>
          <p:cNvSpPr>
            <a:spLocks noGrp="1"/>
          </p:cNvSpPr>
          <p:nvPr>
            <p:ph type="ftr" sz="quarter" idx="2"/>
          </p:nvPr>
        </p:nvSpPr>
        <p:spPr>
          <a:xfrm>
            <a:off x="0" y="8829675"/>
            <a:ext cx="3037840" cy="465138"/>
          </a:xfrm>
          <a:prstGeom prst="rect">
            <a:avLst/>
          </a:prstGeom>
        </p:spPr>
        <p:txBody>
          <a:bodyPr vert="horz" lIns="91414" tIns="45706" rIns="91414" bIns="45706" rtlCol="0" anchor="b"/>
          <a:lstStyle>
            <a:lvl1pPr algn="l">
              <a:defRPr sz="1200" dirty="0">
                <a:latin typeface="Arial" charset="0"/>
              </a:defRPr>
            </a:lvl1pPr>
          </a:lstStyle>
          <a:p>
            <a:pPr>
              <a:defRPr/>
            </a:pPr>
            <a:endParaRPr lang="en-US" dirty="0"/>
          </a:p>
        </p:txBody>
      </p:sp>
      <p:sp>
        <p:nvSpPr>
          <p:cNvPr id="5" name="Slide Number Placeholder 4"/>
          <p:cNvSpPr>
            <a:spLocks noGrp="1"/>
          </p:cNvSpPr>
          <p:nvPr>
            <p:ph type="sldNum" sz="quarter" idx="3"/>
          </p:nvPr>
        </p:nvSpPr>
        <p:spPr>
          <a:xfrm>
            <a:off x="3970938" y="8829675"/>
            <a:ext cx="3037840" cy="465138"/>
          </a:xfrm>
          <a:prstGeom prst="rect">
            <a:avLst/>
          </a:prstGeom>
        </p:spPr>
        <p:txBody>
          <a:bodyPr vert="horz" lIns="91414" tIns="45706" rIns="91414" bIns="45706" rtlCol="0" anchor="b"/>
          <a:lstStyle>
            <a:lvl1pPr algn="r">
              <a:defRPr sz="1200">
                <a:latin typeface="Arial" charset="0"/>
              </a:defRPr>
            </a:lvl1pPr>
          </a:lstStyle>
          <a:p>
            <a:pPr>
              <a:defRPr/>
            </a:pPr>
            <a:fld id="{26686A78-6637-47CB-88DC-8AA5F4ACF6EB}" type="slidenum">
              <a:rPr lang="en-US"/>
              <a:pPr>
                <a:defRPr/>
              </a:pPr>
              <a:t>‹#›</a:t>
            </a:fld>
            <a:endParaRPr lang="en-US" dirty="0"/>
          </a:p>
        </p:txBody>
      </p:sp>
    </p:spTree>
    <p:extLst>
      <p:ext uri="{BB962C8B-B14F-4D97-AF65-F5344CB8AC3E}">
        <p14:creationId xmlns:p14="http://schemas.microsoft.com/office/powerpoint/2010/main" val="733267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14" tIns="45706" rIns="91414" bIns="45706" rtlCol="0"/>
          <a:lstStyle>
            <a:lvl1pPr algn="l">
              <a:defRPr sz="1200" dirty="0">
                <a:latin typeface="Arial" charset="0"/>
              </a:defRPr>
            </a:lvl1pPr>
          </a:lstStyle>
          <a:p>
            <a:pPr>
              <a:defRPr/>
            </a:pPr>
            <a:endParaRPr lang="en-US" dirty="0"/>
          </a:p>
        </p:txBody>
      </p:sp>
      <p:sp>
        <p:nvSpPr>
          <p:cNvPr id="3" name="Date Placeholder 2"/>
          <p:cNvSpPr>
            <a:spLocks noGrp="1"/>
          </p:cNvSpPr>
          <p:nvPr>
            <p:ph type="dt" idx="1"/>
          </p:nvPr>
        </p:nvSpPr>
        <p:spPr>
          <a:xfrm>
            <a:off x="3970938" y="0"/>
            <a:ext cx="3037840" cy="465138"/>
          </a:xfrm>
          <a:prstGeom prst="rect">
            <a:avLst/>
          </a:prstGeom>
        </p:spPr>
        <p:txBody>
          <a:bodyPr vert="horz" lIns="91414" tIns="45706" rIns="91414" bIns="45706" rtlCol="0"/>
          <a:lstStyle>
            <a:lvl1pPr algn="r">
              <a:defRPr sz="1200">
                <a:latin typeface="Arial" charset="0"/>
              </a:defRPr>
            </a:lvl1pPr>
          </a:lstStyle>
          <a:p>
            <a:pPr>
              <a:defRPr/>
            </a:pPr>
            <a:fld id="{8A4343BF-74D6-48B9-9D5E-DFDD6D660C28}" type="datetimeFigureOut">
              <a:rPr lang="en-US"/>
              <a:pPr>
                <a:defRPr/>
              </a:pPr>
              <a:t>8/11/2021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14" tIns="45706" rIns="91414" bIns="45706" rtlCol="0" anchor="ctr"/>
          <a:lstStyle/>
          <a:p>
            <a:pPr lvl="0"/>
            <a:endParaRPr lang="en-US" noProof="0" dirty="0"/>
          </a:p>
        </p:txBody>
      </p:sp>
      <p:sp>
        <p:nvSpPr>
          <p:cNvPr id="5" name="Notes Placeholder 4"/>
          <p:cNvSpPr>
            <a:spLocks noGrp="1"/>
          </p:cNvSpPr>
          <p:nvPr>
            <p:ph type="body" sz="quarter" idx="3"/>
          </p:nvPr>
        </p:nvSpPr>
        <p:spPr>
          <a:xfrm>
            <a:off x="701040" y="4416426"/>
            <a:ext cx="5608320" cy="4183063"/>
          </a:xfrm>
          <a:prstGeom prst="rect">
            <a:avLst/>
          </a:prstGeom>
        </p:spPr>
        <p:txBody>
          <a:bodyPr vert="horz" lIns="91414" tIns="45706" rIns="91414" bIns="4570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7840" cy="465138"/>
          </a:xfrm>
          <a:prstGeom prst="rect">
            <a:avLst/>
          </a:prstGeom>
        </p:spPr>
        <p:txBody>
          <a:bodyPr vert="horz" lIns="91414" tIns="45706" rIns="91414" bIns="45706" rtlCol="0" anchor="b"/>
          <a:lstStyle>
            <a:lvl1pPr algn="l">
              <a:defRPr sz="1200" dirty="0">
                <a:latin typeface="Arial" charset="0"/>
              </a:defRPr>
            </a:lvl1pPr>
          </a:lstStyle>
          <a:p>
            <a:pPr>
              <a:defRPr/>
            </a:pPr>
            <a:endParaRPr lang="en-US" dirty="0"/>
          </a:p>
        </p:txBody>
      </p:sp>
      <p:sp>
        <p:nvSpPr>
          <p:cNvPr id="7" name="Slide Number Placeholder 6"/>
          <p:cNvSpPr>
            <a:spLocks noGrp="1"/>
          </p:cNvSpPr>
          <p:nvPr>
            <p:ph type="sldNum" sz="quarter" idx="5"/>
          </p:nvPr>
        </p:nvSpPr>
        <p:spPr>
          <a:xfrm>
            <a:off x="3970938" y="8829675"/>
            <a:ext cx="3037840" cy="465138"/>
          </a:xfrm>
          <a:prstGeom prst="rect">
            <a:avLst/>
          </a:prstGeom>
        </p:spPr>
        <p:txBody>
          <a:bodyPr vert="horz" lIns="91414" tIns="45706" rIns="91414" bIns="45706" rtlCol="0" anchor="b"/>
          <a:lstStyle>
            <a:lvl1pPr algn="r">
              <a:defRPr sz="1200">
                <a:latin typeface="Arial" charset="0"/>
              </a:defRPr>
            </a:lvl1pPr>
          </a:lstStyle>
          <a:p>
            <a:pPr>
              <a:defRPr/>
            </a:pPr>
            <a:fld id="{64C091B5-8DD6-4168-9621-CF26FED9D37B}" type="slidenum">
              <a:rPr lang="en-US"/>
              <a:pPr>
                <a:defRPr/>
              </a:pPr>
              <a:t>‹#›</a:t>
            </a:fld>
            <a:endParaRPr lang="en-US" dirty="0"/>
          </a:p>
        </p:txBody>
      </p:sp>
    </p:spTree>
    <p:extLst>
      <p:ext uri="{BB962C8B-B14F-4D97-AF65-F5344CB8AC3E}">
        <p14:creationId xmlns:p14="http://schemas.microsoft.com/office/powerpoint/2010/main" val="26387630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1363" indent="-284163" eaLnBrk="0" hangingPunct="0">
              <a:spcBef>
                <a:spcPct val="30000"/>
              </a:spcBef>
              <a:defRPr sz="1200">
                <a:solidFill>
                  <a:schemeClr val="tx1"/>
                </a:solidFill>
                <a:latin typeface="Calibri" pitchFamily="34" charset="0"/>
              </a:defRPr>
            </a:lvl2pPr>
            <a:lvl3pPr marL="1141413" indent="-227013" eaLnBrk="0" hangingPunct="0">
              <a:spcBef>
                <a:spcPct val="30000"/>
              </a:spcBef>
              <a:defRPr sz="1200">
                <a:solidFill>
                  <a:schemeClr val="tx1"/>
                </a:solidFill>
                <a:latin typeface="Calibri" pitchFamily="34" charset="0"/>
              </a:defRPr>
            </a:lvl3pPr>
            <a:lvl4pPr marL="1598613" indent="-227013" eaLnBrk="0" hangingPunct="0">
              <a:spcBef>
                <a:spcPct val="30000"/>
              </a:spcBef>
              <a:defRPr sz="1200">
                <a:solidFill>
                  <a:schemeClr val="tx1"/>
                </a:solidFill>
                <a:latin typeface="Calibri" pitchFamily="34" charset="0"/>
              </a:defRPr>
            </a:lvl4pPr>
            <a:lvl5pPr marL="2055813" indent="-227013" eaLnBrk="0" hangingPunct="0">
              <a:spcBef>
                <a:spcPct val="30000"/>
              </a:spcBef>
              <a:defRPr sz="1200">
                <a:solidFill>
                  <a:schemeClr val="tx1"/>
                </a:solidFill>
                <a:latin typeface="Calibri" pitchFamily="34" charset="0"/>
              </a:defRPr>
            </a:lvl5pPr>
            <a:lvl6pPr marL="2513013" indent="-227013" eaLnBrk="0" fontAlgn="base" hangingPunct="0">
              <a:spcBef>
                <a:spcPct val="30000"/>
              </a:spcBef>
              <a:spcAft>
                <a:spcPct val="0"/>
              </a:spcAft>
              <a:defRPr sz="1200">
                <a:solidFill>
                  <a:schemeClr val="tx1"/>
                </a:solidFill>
                <a:latin typeface="Calibri" pitchFamily="34" charset="0"/>
              </a:defRPr>
            </a:lvl6pPr>
            <a:lvl7pPr marL="2970213" indent="-227013" eaLnBrk="0" fontAlgn="base" hangingPunct="0">
              <a:spcBef>
                <a:spcPct val="30000"/>
              </a:spcBef>
              <a:spcAft>
                <a:spcPct val="0"/>
              </a:spcAft>
              <a:defRPr sz="1200">
                <a:solidFill>
                  <a:schemeClr val="tx1"/>
                </a:solidFill>
                <a:latin typeface="Calibri" pitchFamily="34" charset="0"/>
              </a:defRPr>
            </a:lvl7pPr>
            <a:lvl8pPr marL="3427413" indent="-227013" eaLnBrk="0" fontAlgn="base" hangingPunct="0">
              <a:spcBef>
                <a:spcPct val="30000"/>
              </a:spcBef>
              <a:spcAft>
                <a:spcPct val="0"/>
              </a:spcAft>
              <a:defRPr sz="1200">
                <a:solidFill>
                  <a:schemeClr val="tx1"/>
                </a:solidFill>
                <a:latin typeface="Calibri" pitchFamily="34" charset="0"/>
              </a:defRPr>
            </a:lvl8pPr>
            <a:lvl9pPr marL="3884613" indent="-227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E6E126C-82CA-4377-B7E9-80A93D23CFB6}" type="slidenum">
              <a:rPr lang="en-US" altLang="en-US" smtClean="0">
                <a:latin typeface="Arial" charset="0"/>
              </a:rPr>
              <a:pPr eaLnBrk="1" hangingPunct="1">
                <a:spcBef>
                  <a:spcPct val="0"/>
                </a:spcBef>
              </a:pPr>
              <a:t>1</a:t>
            </a:fld>
            <a:endParaRPr lang="en-US" altLang="en-US" dirty="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1363" indent="-284163" eaLnBrk="0" hangingPunct="0">
              <a:spcBef>
                <a:spcPct val="30000"/>
              </a:spcBef>
              <a:defRPr sz="1200">
                <a:solidFill>
                  <a:schemeClr val="tx1"/>
                </a:solidFill>
                <a:latin typeface="Calibri" pitchFamily="34" charset="0"/>
              </a:defRPr>
            </a:lvl2pPr>
            <a:lvl3pPr marL="1141413" indent="-227013" eaLnBrk="0" hangingPunct="0">
              <a:spcBef>
                <a:spcPct val="30000"/>
              </a:spcBef>
              <a:defRPr sz="1200">
                <a:solidFill>
                  <a:schemeClr val="tx1"/>
                </a:solidFill>
                <a:latin typeface="Calibri" pitchFamily="34" charset="0"/>
              </a:defRPr>
            </a:lvl3pPr>
            <a:lvl4pPr marL="1598613" indent="-227013" eaLnBrk="0" hangingPunct="0">
              <a:spcBef>
                <a:spcPct val="30000"/>
              </a:spcBef>
              <a:defRPr sz="1200">
                <a:solidFill>
                  <a:schemeClr val="tx1"/>
                </a:solidFill>
                <a:latin typeface="Calibri" pitchFamily="34" charset="0"/>
              </a:defRPr>
            </a:lvl4pPr>
            <a:lvl5pPr marL="2055813" indent="-227013" eaLnBrk="0" hangingPunct="0">
              <a:spcBef>
                <a:spcPct val="30000"/>
              </a:spcBef>
              <a:defRPr sz="1200">
                <a:solidFill>
                  <a:schemeClr val="tx1"/>
                </a:solidFill>
                <a:latin typeface="Calibri" pitchFamily="34" charset="0"/>
              </a:defRPr>
            </a:lvl5pPr>
            <a:lvl6pPr marL="2513013" indent="-227013" eaLnBrk="0" fontAlgn="base" hangingPunct="0">
              <a:spcBef>
                <a:spcPct val="30000"/>
              </a:spcBef>
              <a:spcAft>
                <a:spcPct val="0"/>
              </a:spcAft>
              <a:defRPr sz="1200">
                <a:solidFill>
                  <a:schemeClr val="tx1"/>
                </a:solidFill>
                <a:latin typeface="Calibri" pitchFamily="34" charset="0"/>
              </a:defRPr>
            </a:lvl6pPr>
            <a:lvl7pPr marL="2970213" indent="-227013" eaLnBrk="0" fontAlgn="base" hangingPunct="0">
              <a:spcBef>
                <a:spcPct val="30000"/>
              </a:spcBef>
              <a:spcAft>
                <a:spcPct val="0"/>
              </a:spcAft>
              <a:defRPr sz="1200">
                <a:solidFill>
                  <a:schemeClr val="tx1"/>
                </a:solidFill>
                <a:latin typeface="Calibri" pitchFamily="34" charset="0"/>
              </a:defRPr>
            </a:lvl7pPr>
            <a:lvl8pPr marL="3427413" indent="-227013" eaLnBrk="0" fontAlgn="base" hangingPunct="0">
              <a:spcBef>
                <a:spcPct val="30000"/>
              </a:spcBef>
              <a:spcAft>
                <a:spcPct val="0"/>
              </a:spcAft>
              <a:defRPr sz="1200">
                <a:solidFill>
                  <a:schemeClr val="tx1"/>
                </a:solidFill>
                <a:latin typeface="Calibri" pitchFamily="34" charset="0"/>
              </a:defRPr>
            </a:lvl8pPr>
            <a:lvl9pPr marL="3884613" indent="-227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B98716A-B047-40E1-9264-6BEBBA80035F}" type="slidenum">
              <a:rPr lang="en-US" altLang="en-US" smtClean="0">
                <a:latin typeface="Arial" charset="0"/>
              </a:rPr>
              <a:pPr eaLnBrk="1" hangingPunct="1">
                <a:spcBef>
                  <a:spcPct val="0"/>
                </a:spcBef>
              </a:pPr>
              <a:t>19</a:t>
            </a:fld>
            <a:endParaRPr lang="en-US" altLang="en-US" dirty="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Bla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0825"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3"/>
          <p:cNvSpPr>
            <a:spLocks noGrp="1" noChangeArrowheads="1"/>
          </p:cNvSpPr>
          <p:nvPr>
            <p:ph type="ctrTitle"/>
          </p:nvPr>
        </p:nvSpPr>
        <p:spPr>
          <a:xfrm>
            <a:off x="685800" y="2435225"/>
            <a:ext cx="7772400" cy="1470025"/>
          </a:xfrm>
        </p:spPr>
        <p:txBody>
          <a:bodyPr/>
          <a:lstStyle>
            <a:lvl1pPr algn="ctr">
              <a:defRPr b="1"/>
            </a:lvl1pPr>
          </a:lstStyle>
          <a:p>
            <a:pPr lvl="0"/>
            <a:r>
              <a:rPr lang="en-US" noProof="0"/>
              <a:t>Click to edit Master title style</a:t>
            </a:r>
          </a:p>
        </p:txBody>
      </p:sp>
      <p:sp>
        <p:nvSpPr>
          <p:cNvPr id="18436" name="Rectangle 4"/>
          <p:cNvSpPr>
            <a:spLocks noGrp="1" noChangeArrowheads="1"/>
          </p:cNvSpPr>
          <p:nvPr>
            <p:ph type="subTitle" idx="1"/>
          </p:nvPr>
        </p:nvSpPr>
        <p:spPr>
          <a:xfrm>
            <a:off x="1371600" y="41910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5" name="Rectangle 5"/>
          <p:cNvSpPr>
            <a:spLocks noGrp="1" noChangeArrowheads="1"/>
          </p:cNvSpPr>
          <p:nvPr>
            <p:ph type="dt" sz="half" idx="10"/>
          </p:nvPr>
        </p:nvSpPr>
        <p:spPr/>
        <p:txBody>
          <a:bodyPr/>
          <a:lstStyle>
            <a:lvl1pPr>
              <a:defRPr/>
            </a:lvl1pPr>
          </a:lstStyle>
          <a:p>
            <a:pPr>
              <a:defRPr/>
            </a:pPr>
            <a:fld id="{2B6326B7-7DC4-497F-B907-AEB112A7E37C}" type="datetimeFigureOut">
              <a:rPr lang="en-US"/>
              <a:pPr>
                <a:defRPr/>
              </a:pPr>
              <a:t>8/11/2021</a:t>
            </a:fld>
            <a:endParaRPr lang="en-US" dirty="0"/>
          </a:p>
        </p:txBody>
      </p:sp>
      <p:sp>
        <p:nvSpPr>
          <p:cNvPr id="6" name="Rectangle 6"/>
          <p:cNvSpPr>
            <a:spLocks noGrp="1" noChangeArrowheads="1"/>
          </p:cNvSpPr>
          <p:nvPr>
            <p:ph type="ftr" sz="quarter" idx="11"/>
          </p:nvPr>
        </p:nvSpPr>
        <p:spPr/>
        <p:txBody>
          <a:bodyPr/>
          <a:lstStyle>
            <a:lvl1pPr>
              <a:defRPr dirty="0"/>
            </a:lvl1pPr>
          </a:lstStyle>
          <a:p>
            <a:pPr>
              <a:defRPr/>
            </a:pPr>
            <a:endParaRPr lang="en-US" dirty="0"/>
          </a:p>
        </p:txBody>
      </p:sp>
      <p:sp>
        <p:nvSpPr>
          <p:cNvPr id="7" name="Rectangle 7"/>
          <p:cNvSpPr>
            <a:spLocks noGrp="1" noChangeArrowheads="1"/>
          </p:cNvSpPr>
          <p:nvPr>
            <p:ph type="sldNum" sz="quarter" idx="12"/>
          </p:nvPr>
        </p:nvSpPr>
        <p:spPr/>
        <p:txBody>
          <a:bodyPr/>
          <a:lstStyle>
            <a:lvl1pPr>
              <a:defRPr/>
            </a:lvl1pPr>
          </a:lstStyle>
          <a:p>
            <a:pPr>
              <a:defRPr/>
            </a:pPr>
            <a:fld id="{54DB3C47-CE80-4879-BB04-BBCA3DB1665D}" type="slidenum">
              <a:rPr lang="en-US"/>
              <a:pPr>
                <a:defRPr/>
              </a:pPr>
              <a:t>‹#›</a:t>
            </a:fld>
            <a:endParaRPr lang="en-US" dirty="0"/>
          </a:p>
        </p:txBody>
      </p:sp>
    </p:spTree>
    <p:extLst>
      <p:ext uri="{BB962C8B-B14F-4D97-AF65-F5344CB8AC3E}">
        <p14:creationId xmlns:p14="http://schemas.microsoft.com/office/powerpoint/2010/main" val="1760934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878A0928-4A73-4620-97D3-AB30ABF881E6}" type="datetimeFigureOut">
              <a:rPr lang="en-US"/>
              <a:pPr>
                <a:defRPr/>
              </a:pPr>
              <a:t>8/11/2021</a:t>
            </a:fld>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3E14B385-4DDF-4FE9-A0E7-82249C390FD6}" type="slidenum">
              <a:rPr lang="en-US"/>
              <a:pPr>
                <a:defRPr/>
              </a:pPr>
              <a:t>‹#›</a:t>
            </a:fld>
            <a:endParaRPr lang="en-US" dirty="0"/>
          </a:p>
        </p:txBody>
      </p:sp>
    </p:spTree>
    <p:extLst>
      <p:ext uri="{BB962C8B-B14F-4D97-AF65-F5344CB8AC3E}">
        <p14:creationId xmlns:p14="http://schemas.microsoft.com/office/powerpoint/2010/main" val="3995302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570038"/>
            <a:ext cx="2057400" cy="47545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1570038"/>
            <a:ext cx="6019800" cy="4754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CB46FE32-9229-41C0-B6FA-9D164F5EDB7B}" type="datetimeFigureOut">
              <a:rPr lang="en-US"/>
              <a:pPr>
                <a:defRPr/>
              </a:pPr>
              <a:t>8/11/2021</a:t>
            </a:fld>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22ECB0F0-5995-431F-B5B5-ED201DDC2ED1}" type="slidenum">
              <a:rPr lang="en-US"/>
              <a:pPr>
                <a:defRPr/>
              </a:pPr>
              <a:t>‹#›</a:t>
            </a:fld>
            <a:endParaRPr lang="en-US" dirty="0"/>
          </a:p>
        </p:txBody>
      </p:sp>
    </p:spTree>
    <p:extLst>
      <p:ext uri="{BB962C8B-B14F-4D97-AF65-F5344CB8AC3E}">
        <p14:creationId xmlns:p14="http://schemas.microsoft.com/office/powerpoint/2010/main" val="3298665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E617F870-7ECD-41F0-AC57-78CBFA10B466}" type="datetimeFigureOut">
              <a:rPr lang="en-US"/>
              <a:pPr>
                <a:defRPr/>
              </a:pPr>
              <a:t>8/11/2021</a:t>
            </a:fld>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2047910A-2467-4FC3-B29E-C3E6D68565B3}" type="slidenum">
              <a:rPr lang="en-US"/>
              <a:pPr>
                <a:defRPr/>
              </a:pPr>
              <a:t>‹#›</a:t>
            </a:fld>
            <a:endParaRPr lang="en-US" dirty="0"/>
          </a:p>
        </p:txBody>
      </p:sp>
    </p:spTree>
    <p:extLst>
      <p:ext uri="{BB962C8B-B14F-4D97-AF65-F5344CB8AC3E}">
        <p14:creationId xmlns:p14="http://schemas.microsoft.com/office/powerpoint/2010/main" val="3912500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70DCDC18-DA86-4D32-8099-50751DB40E88}" type="datetimeFigureOut">
              <a:rPr lang="en-US"/>
              <a:pPr>
                <a:defRPr/>
              </a:pPr>
              <a:t>8/11/2021</a:t>
            </a:fld>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CB3DE834-5CC0-4C5D-9165-34C50EAB89FE}" type="slidenum">
              <a:rPr lang="en-US"/>
              <a:pPr>
                <a:defRPr/>
              </a:pPr>
              <a:t>‹#›</a:t>
            </a:fld>
            <a:endParaRPr lang="en-US" dirty="0"/>
          </a:p>
        </p:txBody>
      </p:sp>
    </p:spTree>
    <p:extLst>
      <p:ext uri="{BB962C8B-B14F-4D97-AF65-F5344CB8AC3E}">
        <p14:creationId xmlns:p14="http://schemas.microsoft.com/office/powerpoint/2010/main" val="2367226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2789238"/>
            <a:ext cx="4038600" cy="3535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2789238"/>
            <a:ext cx="4038600" cy="3535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A4DACB05-E817-4E67-BA4A-5D5E6F867C0D}" type="datetimeFigureOut">
              <a:rPr lang="en-US"/>
              <a:pPr>
                <a:defRPr/>
              </a:pPr>
              <a:t>8/11/2021</a:t>
            </a:fld>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C8B39ECA-0B4D-4156-8CBE-9CF5A99A6204}" type="slidenum">
              <a:rPr lang="en-US"/>
              <a:pPr>
                <a:defRPr/>
              </a:pPr>
              <a:t>‹#›</a:t>
            </a:fld>
            <a:endParaRPr lang="en-US" dirty="0"/>
          </a:p>
        </p:txBody>
      </p:sp>
    </p:spTree>
    <p:extLst>
      <p:ext uri="{BB962C8B-B14F-4D97-AF65-F5344CB8AC3E}">
        <p14:creationId xmlns:p14="http://schemas.microsoft.com/office/powerpoint/2010/main" val="1607842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318880E5-73C9-4704-9CA3-17C7F2BB4975}" type="datetimeFigureOut">
              <a:rPr lang="en-US"/>
              <a:pPr>
                <a:defRPr/>
              </a:pPr>
              <a:t>8/11/2021</a:t>
            </a:fld>
            <a:endParaRPr lang="en-US"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03D5EF3D-C8B4-482A-AECD-DDA153D73BC8}" type="slidenum">
              <a:rPr lang="en-US"/>
              <a:pPr>
                <a:defRPr/>
              </a:pPr>
              <a:t>‹#›</a:t>
            </a:fld>
            <a:endParaRPr lang="en-US" dirty="0"/>
          </a:p>
        </p:txBody>
      </p:sp>
    </p:spTree>
    <p:extLst>
      <p:ext uri="{BB962C8B-B14F-4D97-AF65-F5344CB8AC3E}">
        <p14:creationId xmlns:p14="http://schemas.microsoft.com/office/powerpoint/2010/main" val="3681553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AB4C133C-F591-4BEA-BD77-A1B7B6F9CCCA}" type="datetimeFigureOut">
              <a:rPr lang="en-US"/>
              <a:pPr>
                <a:defRPr/>
              </a:pPr>
              <a:t>8/11/2021</a:t>
            </a:fld>
            <a:endParaRPr lang="en-US"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79042B2B-4622-4112-9FA7-CF445BA36891}" type="slidenum">
              <a:rPr lang="en-US"/>
              <a:pPr>
                <a:defRPr/>
              </a:pPr>
              <a:t>‹#›</a:t>
            </a:fld>
            <a:endParaRPr lang="en-US" dirty="0"/>
          </a:p>
        </p:txBody>
      </p:sp>
    </p:spTree>
    <p:extLst>
      <p:ext uri="{BB962C8B-B14F-4D97-AF65-F5344CB8AC3E}">
        <p14:creationId xmlns:p14="http://schemas.microsoft.com/office/powerpoint/2010/main" val="1754070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64F62897-B42C-4FA1-8F0B-13AFF748C495}" type="datetimeFigureOut">
              <a:rPr lang="en-US"/>
              <a:pPr>
                <a:defRPr/>
              </a:pPr>
              <a:t>8/11/2021</a:t>
            </a:fld>
            <a:endParaRPr lang="en-US"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3C5BC1EA-0DEB-4A4C-B005-0C1D187C0478}" type="slidenum">
              <a:rPr lang="en-US"/>
              <a:pPr>
                <a:defRPr/>
              </a:pPr>
              <a:t>‹#›</a:t>
            </a:fld>
            <a:endParaRPr lang="en-US" dirty="0"/>
          </a:p>
        </p:txBody>
      </p:sp>
    </p:spTree>
    <p:extLst>
      <p:ext uri="{BB962C8B-B14F-4D97-AF65-F5344CB8AC3E}">
        <p14:creationId xmlns:p14="http://schemas.microsoft.com/office/powerpoint/2010/main" val="2015430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48DEF6B-4403-4604-B1A9-77EFB98583A5}" type="datetimeFigureOut">
              <a:rPr lang="en-US"/>
              <a:pPr>
                <a:defRPr/>
              </a:pPr>
              <a:t>8/11/2021</a:t>
            </a:fld>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3B0B8374-A93C-45B3-838F-5AE74E44B40A}" type="slidenum">
              <a:rPr lang="en-US"/>
              <a:pPr>
                <a:defRPr/>
              </a:pPr>
              <a:t>‹#›</a:t>
            </a:fld>
            <a:endParaRPr lang="en-US" dirty="0"/>
          </a:p>
        </p:txBody>
      </p:sp>
    </p:spTree>
    <p:extLst>
      <p:ext uri="{BB962C8B-B14F-4D97-AF65-F5344CB8AC3E}">
        <p14:creationId xmlns:p14="http://schemas.microsoft.com/office/powerpoint/2010/main" val="353899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0DD4EF2B-C1D6-4B72-81AC-2AAF8EC325A0}" type="datetimeFigureOut">
              <a:rPr lang="en-US"/>
              <a:pPr>
                <a:defRPr/>
              </a:pPr>
              <a:t>8/11/2021</a:t>
            </a:fld>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D5EEEF81-FD48-4EE8-AE7B-B554E2CBCF99}" type="slidenum">
              <a:rPr lang="en-US"/>
              <a:pPr>
                <a:defRPr/>
              </a:pPr>
              <a:t>‹#›</a:t>
            </a:fld>
            <a:endParaRPr lang="en-US" dirty="0"/>
          </a:p>
        </p:txBody>
      </p:sp>
    </p:spTree>
    <p:extLst>
      <p:ext uri="{BB962C8B-B14F-4D97-AF65-F5344CB8AC3E}">
        <p14:creationId xmlns:p14="http://schemas.microsoft.com/office/powerpoint/2010/main" val="3553033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Blan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0825"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533400" y="15700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533400" y="2789238"/>
            <a:ext cx="8229600" cy="3535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7413"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2E"/>
                </a:solidFill>
                <a:latin typeface="Arial" charset="0"/>
              </a:defRPr>
            </a:lvl1pPr>
          </a:lstStyle>
          <a:p>
            <a:pPr>
              <a:defRPr/>
            </a:pPr>
            <a:fld id="{F9E5FF70-7CAE-48DF-A196-86A4DFDE0848}" type="datetimeFigureOut">
              <a:rPr lang="en-US"/>
              <a:pPr>
                <a:defRPr/>
              </a:pPr>
              <a:t>8/11/2021</a:t>
            </a:fld>
            <a:endParaRPr lang="en-US" dirty="0"/>
          </a:p>
        </p:txBody>
      </p:sp>
      <p:sp>
        <p:nvSpPr>
          <p:cNvPr id="17414"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dirty="0">
                <a:solidFill>
                  <a:srgbClr val="00002E"/>
                </a:solidFill>
                <a:latin typeface="Arial" charset="0"/>
              </a:defRPr>
            </a:lvl1pPr>
          </a:lstStyle>
          <a:p>
            <a:pPr>
              <a:defRPr/>
            </a:pPr>
            <a:endParaRPr lang="en-US" dirty="0"/>
          </a:p>
        </p:txBody>
      </p:sp>
      <p:sp>
        <p:nvSpPr>
          <p:cNvPr id="17415"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2E"/>
                </a:solidFill>
                <a:latin typeface="Arial" charset="0"/>
              </a:defRPr>
            </a:lvl1pPr>
          </a:lstStyle>
          <a:p>
            <a:pPr>
              <a:defRPr/>
            </a:pPr>
            <a:fld id="{EC9964D4-179C-46B3-A88D-B37C5D357E5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98"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Lst>
  <p:txStyles>
    <p:titleStyle>
      <a:lvl1pPr algn="l" rtl="0" eaLnBrk="0" fontAlgn="base" hangingPunct="0">
        <a:spcBef>
          <a:spcPct val="0"/>
        </a:spcBef>
        <a:spcAft>
          <a:spcPct val="0"/>
        </a:spcAft>
        <a:defRPr sz="4400">
          <a:solidFill>
            <a:srgbClr val="00002E"/>
          </a:solidFill>
          <a:latin typeface="+mj-lt"/>
          <a:ea typeface="+mj-ea"/>
          <a:cs typeface="+mj-cs"/>
        </a:defRPr>
      </a:lvl1pPr>
      <a:lvl2pPr algn="l" rtl="0" eaLnBrk="0" fontAlgn="base" hangingPunct="0">
        <a:spcBef>
          <a:spcPct val="0"/>
        </a:spcBef>
        <a:spcAft>
          <a:spcPct val="0"/>
        </a:spcAft>
        <a:defRPr sz="4400">
          <a:solidFill>
            <a:srgbClr val="00002E"/>
          </a:solidFill>
          <a:latin typeface="Arial" charset="0"/>
        </a:defRPr>
      </a:lvl2pPr>
      <a:lvl3pPr algn="l" rtl="0" eaLnBrk="0" fontAlgn="base" hangingPunct="0">
        <a:spcBef>
          <a:spcPct val="0"/>
        </a:spcBef>
        <a:spcAft>
          <a:spcPct val="0"/>
        </a:spcAft>
        <a:defRPr sz="4400">
          <a:solidFill>
            <a:srgbClr val="00002E"/>
          </a:solidFill>
          <a:latin typeface="Arial" charset="0"/>
        </a:defRPr>
      </a:lvl3pPr>
      <a:lvl4pPr algn="l" rtl="0" eaLnBrk="0" fontAlgn="base" hangingPunct="0">
        <a:spcBef>
          <a:spcPct val="0"/>
        </a:spcBef>
        <a:spcAft>
          <a:spcPct val="0"/>
        </a:spcAft>
        <a:defRPr sz="4400">
          <a:solidFill>
            <a:srgbClr val="00002E"/>
          </a:solidFill>
          <a:latin typeface="Arial" charset="0"/>
        </a:defRPr>
      </a:lvl4pPr>
      <a:lvl5pPr algn="l" rtl="0" eaLnBrk="0" fontAlgn="base" hangingPunct="0">
        <a:spcBef>
          <a:spcPct val="0"/>
        </a:spcBef>
        <a:spcAft>
          <a:spcPct val="0"/>
        </a:spcAft>
        <a:defRPr sz="4400">
          <a:solidFill>
            <a:srgbClr val="00002E"/>
          </a:solidFill>
          <a:latin typeface="Arial" charset="0"/>
        </a:defRPr>
      </a:lvl5pPr>
      <a:lvl6pPr marL="457200" algn="l" rtl="0" fontAlgn="base">
        <a:spcBef>
          <a:spcPct val="0"/>
        </a:spcBef>
        <a:spcAft>
          <a:spcPct val="0"/>
        </a:spcAft>
        <a:defRPr sz="4400">
          <a:solidFill>
            <a:srgbClr val="00002E"/>
          </a:solidFill>
          <a:latin typeface="Arial" charset="0"/>
        </a:defRPr>
      </a:lvl6pPr>
      <a:lvl7pPr marL="914400" algn="l" rtl="0" fontAlgn="base">
        <a:spcBef>
          <a:spcPct val="0"/>
        </a:spcBef>
        <a:spcAft>
          <a:spcPct val="0"/>
        </a:spcAft>
        <a:defRPr sz="4400">
          <a:solidFill>
            <a:srgbClr val="00002E"/>
          </a:solidFill>
          <a:latin typeface="Arial" charset="0"/>
        </a:defRPr>
      </a:lvl7pPr>
      <a:lvl8pPr marL="1371600" algn="l" rtl="0" fontAlgn="base">
        <a:spcBef>
          <a:spcPct val="0"/>
        </a:spcBef>
        <a:spcAft>
          <a:spcPct val="0"/>
        </a:spcAft>
        <a:defRPr sz="4400">
          <a:solidFill>
            <a:srgbClr val="00002E"/>
          </a:solidFill>
          <a:latin typeface="Arial" charset="0"/>
        </a:defRPr>
      </a:lvl8pPr>
      <a:lvl9pPr marL="1828800" algn="l" rtl="0" fontAlgn="base">
        <a:spcBef>
          <a:spcPct val="0"/>
        </a:spcBef>
        <a:spcAft>
          <a:spcPct val="0"/>
        </a:spcAft>
        <a:defRPr sz="4400">
          <a:solidFill>
            <a:srgbClr val="00002E"/>
          </a:solidFill>
          <a:latin typeface="Arial" charset="0"/>
        </a:defRPr>
      </a:lvl9pPr>
    </p:titleStyle>
    <p:bodyStyle>
      <a:lvl1pPr marL="342900" indent="-342900" algn="l" rtl="0" eaLnBrk="0" fontAlgn="base" hangingPunct="0">
        <a:spcBef>
          <a:spcPct val="20000"/>
        </a:spcBef>
        <a:spcAft>
          <a:spcPct val="0"/>
        </a:spcAft>
        <a:buFont typeface="Wingdings" pitchFamily="2" charset="2"/>
        <a:buChar char="§"/>
        <a:defRPr sz="3200">
          <a:solidFill>
            <a:srgbClr val="00002E"/>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rgbClr val="00002E"/>
          </a:solidFill>
          <a:latin typeface="+mn-lt"/>
        </a:defRPr>
      </a:lvl2pPr>
      <a:lvl3pPr marL="1143000" indent="-228600" algn="l" rtl="0" eaLnBrk="0" fontAlgn="base" hangingPunct="0">
        <a:spcBef>
          <a:spcPct val="20000"/>
        </a:spcBef>
        <a:spcAft>
          <a:spcPct val="0"/>
        </a:spcAft>
        <a:buFont typeface="Wingdings" pitchFamily="2" charset="2"/>
        <a:buChar char="§"/>
        <a:defRPr sz="2400">
          <a:solidFill>
            <a:srgbClr val="00002E"/>
          </a:solidFill>
          <a:latin typeface="+mn-lt"/>
        </a:defRPr>
      </a:lvl3pPr>
      <a:lvl4pPr marL="1600200" indent="-228600" algn="l" rtl="0" eaLnBrk="0" fontAlgn="base" hangingPunct="0">
        <a:spcBef>
          <a:spcPct val="20000"/>
        </a:spcBef>
        <a:spcAft>
          <a:spcPct val="0"/>
        </a:spcAft>
        <a:buFont typeface="Wingdings" pitchFamily="2" charset="2"/>
        <a:buChar char="§"/>
        <a:defRPr sz="2000">
          <a:solidFill>
            <a:srgbClr val="00002E"/>
          </a:solidFill>
          <a:latin typeface="+mn-lt"/>
        </a:defRPr>
      </a:lvl4pPr>
      <a:lvl5pPr marL="2057400" indent="-228600" algn="l" rtl="0" eaLnBrk="0" fontAlgn="base" hangingPunct="0">
        <a:spcBef>
          <a:spcPct val="20000"/>
        </a:spcBef>
        <a:spcAft>
          <a:spcPct val="0"/>
        </a:spcAft>
        <a:buFont typeface="Wingdings" pitchFamily="2" charset="2"/>
        <a:buChar char="§"/>
        <a:defRPr sz="2000">
          <a:solidFill>
            <a:srgbClr val="00002E"/>
          </a:solidFill>
          <a:latin typeface="+mn-lt"/>
        </a:defRPr>
      </a:lvl5pPr>
      <a:lvl6pPr marL="2514600" indent="-228600" algn="l" rtl="0" fontAlgn="base">
        <a:spcBef>
          <a:spcPct val="20000"/>
        </a:spcBef>
        <a:spcAft>
          <a:spcPct val="0"/>
        </a:spcAft>
        <a:buFont typeface="Wingdings" pitchFamily="2" charset="2"/>
        <a:buChar char="§"/>
        <a:defRPr sz="2000">
          <a:solidFill>
            <a:srgbClr val="00002E"/>
          </a:solidFill>
          <a:latin typeface="+mn-lt"/>
        </a:defRPr>
      </a:lvl6pPr>
      <a:lvl7pPr marL="2971800" indent="-228600" algn="l" rtl="0" fontAlgn="base">
        <a:spcBef>
          <a:spcPct val="20000"/>
        </a:spcBef>
        <a:spcAft>
          <a:spcPct val="0"/>
        </a:spcAft>
        <a:buFont typeface="Wingdings" pitchFamily="2" charset="2"/>
        <a:buChar char="§"/>
        <a:defRPr sz="2000">
          <a:solidFill>
            <a:srgbClr val="00002E"/>
          </a:solidFill>
          <a:latin typeface="+mn-lt"/>
        </a:defRPr>
      </a:lvl7pPr>
      <a:lvl8pPr marL="3429000" indent="-228600" algn="l" rtl="0" fontAlgn="base">
        <a:spcBef>
          <a:spcPct val="20000"/>
        </a:spcBef>
        <a:spcAft>
          <a:spcPct val="0"/>
        </a:spcAft>
        <a:buFont typeface="Wingdings" pitchFamily="2" charset="2"/>
        <a:buChar char="§"/>
        <a:defRPr sz="2000">
          <a:solidFill>
            <a:srgbClr val="00002E"/>
          </a:solidFill>
          <a:latin typeface="+mn-lt"/>
        </a:defRPr>
      </a:lvl8pPr>
      <a:lvl9pPr marL="3886200" indent="-228600" algn="l" rtl="0" fontAlgn="base">
        <a:spcBef>
          <a:spcPct val="20000"/>
        </a:spcBef>
        <a:spcAft>
          <a:spcPct val="0"/>
        </a:spcAft>
        <a:buFont typeface="Wingdings" pitchFamily="2" charset="2"/>
        <a:buChar char="§"/>
        <a:defRPr sz="2000">
          <a:solidFill>
            <a:srgbClr val="00002E"/>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lay.countryman@bswllp.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idx="4294967295"/>
          </p:nvPr>
        </p:nvSpPr>
        <p:spPr>
          <a:xfrm>
            <a:off x="685800" y="1600200"/>
            <a:ext cx="7772400" cy="1905000"/>
          </a:xfrm>
        </p:spPr>
        <p:txBody>
          <a:bodyPr/>
          <a:lstStyle/>
          <a:p>
            <a:pPr algn="ctr" eaLnBrk="1" hangingPunct="1"/>
            <a:br>
              <a:rPr lang="en-US" altLang="en-US" sz="2800" b="1" dirty="0"/>
            </a:br>
            <a:br>
              <a:rPr lang="en-US" altLang="en-US" sz="2800" b="1" dirty="0"/>
            </a:br>
            <a:r>
              <a:rPr lang="en-US" altLang="en-US" sz="4000" b="1" i="1" dirty="0">
                <a:latin typeface="Times New Roman" pitchFamily="18" charset="0"/>
                <a:ea typeface="Tahoma" pitchFamily="34" charset="0"/>
                <a:cs typeface="Times New Roman" pitchFamily="18" charset="0"/>
              </a:rPr>
              <a:t>Hot Compliance Topics for Managers and Physician Practices</a:t>
            </a:r>
            <a:br>
              <a:rPr lang="en-US" altLang="en-US" sz="2800" b="1" dirty="0">
                <a:latin typeface="Times New Roman" pitchFamily="18" charset="0"/>
                <a:ea typeface="Tahoma" pitchFamily="34" charset="0"/>
                <a:cs typeface="Times New Roman" pitchFamily="18" charset="0"/>
              </a:rPr>
            </a:br>
            <a:br>
              <a:rPr lang="en-US" altLang="en-US" sz="3200" b="1" dirty="0"/>
            </a:br>
            <a:r>
              <a:rPr lang="en-US" altLang="en-US" sz="4000" b="1" dirty="0"/>
              <a:t>	</a:t>
            </a:r>
          </a:p>
        </p:txBody>
      </p:sp>
      <p:sp>
        <p:nvSpPr>
          <p:cNvPr id="3075" name="Subtitle 2"/>
          <p:cNvSpPr>
            <a:spLocks noGrp="1"/>
          </p:cNvSpPr>
          <p:nvPr>
            <p:ph type="subTitle" idx="4294967295"/>
          </p:nvPr>
        </p:nvSpPr>
        <p:spPr>
          <a:xfrm>
            <a:off x="1447800" y="3581400"/>
            <a:ext cx="6400800" cy="2362200"/>
          </a:xfrm>
        </p:spPr>
        <p:txBody>
          <a:bodyPr/>
          <a:lstStyle/>
          <a:p>
            <a:pPr marL="0" indent="0" algn="ctr" eaLnBrk="1" hangingPunct="1">
              <a:lnSpc>
                <a:spcPct val="80000"/>
              </a:lnSpc>
              <a:buFont typeface="Wingdings" pitchFamily="2" charset="2"/>
              <a:buNone/>
            </a:pPr>
            <a:r>
              <a:rPr lang="en-US" altLang="en-US" sz="2400" dirty="0">
                <a:latin typeface="Times New Roman" pitchFamily="18" charset="0"/>
                <a:cs typeface="Times New Roman" pitchFamily="18" charset="0"/>
              </a:rPr>
              <a:t>Summer Southern Conference</a:t>
            </a:r>
          </a:p>
          <a:p>
            <a:pPr marL="0" indent="0" algn="ctr" eaLnBrk="1" hangingPunct="1">
              <a:lnSpc>
                <a:spcPct val="80000"/>
              </a:lnSpc>
              <a:buFont typeface="Wingdings" pitchFamily="2" charset="2"/>
              <a:buNone/>
            </a:pPr>
            <a:r>
              <a:rPr lang="en-US" altLang="en-US" sz="2400" dirty="0">
                <a:latin typeface="Times New Roman" pitchFamily="18" charset="0"/>
                <a:cs typeface="Times New Roman" pitchFamily="18" charset="0"/>
              </a:rPr>
              <a:t>MGMA-LA / MGMA-MS </a:t>
            </a:r>
          </a:p>
          <a:p>
            <a:pPr marL="0" indent="0" algn="ctr" eaLnBrk="1" hangingPunct="1">
              <a:lnSpc>
                <a:spcPct val="80000"/>
              </a:lnSpc>
              <a:buFont typeface="Wingdings" pitchFamily="2" charset="2"/>
              <a:buNone/>
            </a:pPr>
            <a:r>
              <a:rPr lang="en-US" altLang="en-US" sz="2400" dirty="0">
                <a:latin typeface="Times New Roman" pitchFamily="18" charset="0"/>
                <a:cs typeface="Times New Roman" pitchFamily="18" charset="0"/>
              </a:rPr>
              <a:t>Biloxi, Mississippi</a:t>
            </a:r>
          </a:p>
          <a:p>
            <a:pPr marL="0" indent="0" algn="ctr" eaLnBrk="1" hangingPunct="1">
              <a:lnSpc>
                <a:spcPct val="80000"/>
              </a:lnSpc>
              <a:buFont typeface="Wingdings" pitchFamily="2" charset="2"/>
              <a:buNone/>
            </a:pPr>
            <a:r>
              <a:rPr lang="en-US" altLang="en-US" sz="2400" dirty="0">
                <a:latin typeface="Times New Roman" pitchFamily="18" charset="0"/>
                <a:cs typeface="Times New Roman" pitchFamily="18" charset="0"/>
              </a:rPr>
              <a:t>August 11-13, 2021</a:t>
            </a:r>
          </a:p>
          <a:p>
            <a:pPr marL="0" indent="0" algn="ctr" eaLnBrk="1" hangingPunct="1">
              <a:lnSpc>
                <a:spcPct val="80000"/>
              </a:lnSpc>
              <a:buFont typeface="Wingdings" pitchFamily="2" charset="2"/>
              <a:buNone/>
            </a:pPr>
            <a:endParaRPr lang="en-US" altLang="en-US" sz="1600" dirty="0">
              <a:solidFill>
                <a:srgbClr val="898989"/>
              </a:solidFill>
              <a:latin typeface="Times New Roman" pitchFamily="18" charset="0"/>
              <a:cs typeface="Times New Roman" pitchFamily="18" charset="0"/>
            </a:endParaRPr>
          </a:p>
          <a:p>
            <a:pPr marL="0" indent="0" algn="ctr" eaLnBrk="1" hangingPunct="1">
              <a:lnSpc>
                <a:spcPct val="80000"/>
              </a:lnSpc>
              <a:buFont typeface="Wingdings" pitchFamily="2" charset="2"/>
              <a:buNone/>
            </a:pPr>
            <a:r>
              <a:rPr lang="en-US" altLang="en-US" sz="1600" dirty="0">
                <a:solidFill>
                  <a:srgbClr val="898989"/>
                </a:solidFill>
                <a:latin typeface="Times New Roman" pitchFamily="18" charset="0"/>
                <a:cs typeface="Times New Roman" pitchFamily="18" charset="0"/>
              </a:rPr>
              <a:t>Clay J. Countryman – Attorney/Partner</a:t>
            </a:r>
          </a:p>
          <a:p>
            <a:pPr marL="0" indent="0" algn="ctr" eaLnBrk="1" hangingPunct="1">
              <a:lnSpc>
                <a:spcPct val="80000"/>
              </a:lnSpc>
              <a:buFont typeface="Wingdings" pitchFamily="2" charset="2"/>
              <a:buNone/>
            </a:pPr>
            <a:r>
              <a:rPr lang="en-US" altLang="en-US" sz="1600" dirty="0">
                <a:solidFill>
                  <a:srgbClr val="898989"/>
                </a:solidFill>
                <a:latin typeface="Times New Roman" pitchFamily="18" charset="0"/>
                <a:cs typeface="Times New Roman" pitchFamily="18" charset="0"/>
              </a:rPr>
              <a:t>Breazeale, Sachse &amp; Wilson, L.L.P.</a:t>
            </a:r>
          </a:p>
          <a:p>
            <a:pPr marL="0" indent="0" algn="ctr" eaLnBrk="1" hangingPunct="1">
              <a:lnSpc>
                <a:spcPct val="80000"/>
              </a:lnSpc>
              <a:buFont typeface="Wingdings" pitchFamily="2" charset="2"/>
              <a:buNone/>
            </a:pPr>
            <a:r>
              <a:rPr lang="en-US" altLang="en-US" sz="1600" dirty="0">
                <a:solidFill>
                  <a:srgbClr val="898989"/>
                </a:solidFill>
                <a:latin typeface="Times New Roman" pitchFamily="18" charset="0"/>
                <a:cs typeface="Times New Roman" pitchFamily="18" charset="0"/>
              </a:rPr>
              <a:t>Baton Rouge, LA</a:t>
            </a:r>
          </a:p>
          <a:p>
            <a:pPr marL="0" indent="0" algn="ctr" eaLnBrk="1" hangingPunct="1">
              <a:lnSpc>
                <a:spcPct val="80000"/>
              </a:lnSpc>
              <a:buFont typeface="Wingdings" pitchFamily="2" charset="2"/>
              <a:buNone/>
            </a:pPr>
            <a:r>
              <a:rPr lang="en-US" altLang="en-US" sz="1600" dirty="0">
                <a:solidFill>
                  <a:srgbClr val="898989"/>
                </a:solidFill>
                <a:latin typeface="Times New Roman" pitchFamily="18" charset="0"/>
                <a:cs typeface="Times New Roman" pitchFamily="18" charset="0"/>
                <a:hlinkClick r:id="rId3"/>
              </a:rPr>
              <a:t>clay.countryman@bswllp.com</a:t>
            </a:r>
            <a:endParaRPr lang="en-US" altLang="en-US" sz="1600" dirty="0">
              <a:solidFill>
                <a:srgbClr val="898989"/>
              </a:solidFill>
              <a:latin typeface="Times New Roman" pitchFamily="18" charset="0"/>
              <a:cs typeface="Times New Roman" pitchFamily="18" charset="0"/>
            </a:endParaRPr>
          </a:p>
          <a:p>
            <a:pPr marL="0" indent="0" algn="ctr" eaLnBrk="1" hangingPunct="1">
              <a:lnSpc>
                <a:spcPct val="80000"/>
              </a:lnSpc>
              <a:buFont typeface="Wingdings" pitchFamily="2" charset="2"/>
              <a:buNone/>
            </a:pPr>
            <a:r>
              <a:rPr lang="en-US" altLang="en-US" sz="1600" dirty="0">
                <a:solidFill>
                  <a:srgbClr val="898989"/>
                </a:solidFill>
                <a:latin typeface="Times New Roman" pitchFamily="18" charset="0"/>
                <a:cs typeface="Times New Roman" pitchFamily="18" charset="0"/>
              </a:rPr>
              <a:t>225-381-8037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33400" y="1371600"/>
            <a:ext cx="8229600" cy="1066800"/>
          </a:xfrm>
        </p:spPr>
        <p:txBody>
          <a:bodyPr/>
          <a:lstStyle/>
          <a:p>
            <a:pPr algn="r"/>
            <a:r>
              <a:rPr lang="en-US" altLang="en-US" sz="3200" b="1" i="1" dirty="0">
                <a:latin typeface="Times New Roman" pitchFamily="18" charset="0"/>
                <a:cs typeface="Times New Roman" pitchFamily="18" charset="0"/>
              </a:rPr>
              <a:t>Recent DOJ Fraud Cases Involving Illegal Payments to Physicians for Referrals</a:t>
            </a:r>
          </a:p>
        </p:txBody>
      </p:sp>
      <p:sp>
        <p:nvSpPr>
          <p:cNvPr id="13315" name="Content Placeholder 4"/>
          <p:cNvSpPr>
            <a:spLocks noGrp="1"/>
          </p:cNvSpPr>
          <p:nvPr>
            <p:ph idx="1"/>
          </p:nvPr>
        </p:nvSpPr>
        <p:spPr>
          <a:xfrm>
            <a:off x="533400" y="2209800"/>
            <a:ext cx="8229600" cy="4114800"/>
          </a:xfrm>
        </p:spPr>
        <p:txBody>
          <a:bodyPr/>
          <a:lstStyle/>
          <a:p>
            <a:pPr>
              <a:buFont typeface="Wingdings" pitchFamily="2" charset="2"/>
              <a:buChar char="Ø"/>
            </a:pPr>
            <a:endParaRPr lang="en-US" sz="2800" dirty="0">
              <a:latin typeface="Times New Roman" panose="02020603050405020304" pitchFamily="18" charset="0"/>
              <a:cs typeface="Times New Roman" panose="02020603050405020304" pitchFamily="18" charset="0"/>
            </a:endParaRPr>
          </a:p>
          <a:p>
            <a:pPr marL="0" indent="0">
              <a:buNone/>
            </a:pPr>
            <a:r>
              <a:rPr lang="en-US" altLang="en-US" sz="2400" b="1" dirty="0">
                <a:latin typeface="Times New Roman" pitchFamily="18" charset="0"/>
                <a:cs typeface="Times New Roman" pitchFamily="18" charset="0"/>
              </a:rPr>
              <a:t>Maryland Cardiologist Pays $750,000 for Alleged Kickbacks (April, 2020)</a:t>
            </a:r>
          </a:p>
          <a:p>
            <a:pPr algn="just">
              <a:buFont typeface="Wingdings" panose="05000000000000000000" pitchFamily="2" charset="2"/>
              <a:buChar char="Ø"/>
            </a:pPr>
            <a:r>
              <a:rPr lang="en-US" sz="1800" b="0" i="0" dirty="0">
                <a:solidFill>
                  <a:srgbClr val="171E24"/>
                </a:solidFill>
                <a:effectLst/>
                <a:latin typeface="Times New Roman" panose="02020603050405020304" pitchFamily="18" charset="0"/>
                <a:cs typeface="Times New Roman" panose="02020603050405020304" pitchFamily="18" charset="0"/>
              </a:rPr>
              <a:t>Resolves allegations that a</a:t>
            </a:r>
            <a:r>
              <a:rPr lang="en-US" sz="1800" dirty="0">
                <a:solidFill>
                  <a:srgbClr val="171E24"/>
                </a:solidFill>
                <a:latin typeface="Times New Roman" panose="02020603050405020304" pitchFamily="18" charset="0"/>
                <a:cs typeface="Times New Roman" panose="02020603050405020304" pitchFamily="18" charset="0"/>
              </a:rPr>
              <a:t> Maryland cardiologist </a:t>
            </a:r>
            <a:r>
              <a:rPr lang="en-US" sz="1800" b="0" i="0" dirty="0">
                <a:solidFill>
                  <a:srgbClr val="171E24"/>
                </a:solidFill>
                <a:effectLst/>
                <a:latin typeface="Times New Roman" panose="02020603050405020304" pitchFamily="18" charset="0"/>
                <a:cs typeface="Times New Roman" panose="02020603050405020304" pitchFamily="18" charset="0"/>
              </a:rPr>
              <a:t>induced patient referrals by providing ankle-brachial index testing on patients under agreements with the referring physicians but without collecting from the physicians the fair market value for the tests. </a:t>
            </a:r>
          </a:p>
          <a:p>
            <a:pPr algn="just">
              <a:buFont typeface="Wingdings" panose="05000000000000000000" pitchFamily="2" charset="2"/>
              <a:buChar char="Ø"/>
            </a:pPr>
            <a:r>
              <a:rPr lang="en-US" sz="1800" b="0" i="0" dirty="0">
                <a:solidFill>
                  <a:srgbClr val="171E24"/>
                </a:solidFill>
                <a:effectLst/>
                <a:latin typeface="Times New Roman" panose="02020603050405020304" pitchFamily="18" charset="0"/>
                <a:cs typeface="Times New Roman" panose="02020603050405020304" pitchFamily="18" charset="0"/>
              </a:rPr>
              <a:t>Ankle-brachial index testing is used to detect peripheral arterial disease, which this Maryland cardiologist and his affiliated practices would treat.</a:t>
            </a:r>
          </a:p>
          <a:p>
            <a:pPr algn="just">
              <a:buFont typeface="Wingdings" panose="05000000000000000000" pitchFamily="2" charset="2"/>
              <a:buChar char="Ø"/>
            </a:pPr>
            <a:r>
              <a:rPr lang="en-US" altLang="en-US" sz="1800" dirty="0">
                <a:solidFill>
                  <a:srgbClr val="171E24"/>
                </a:solidFill>
                <a:latin typeface="Times New Roman" panose="02020603050405020304" pitchFamily="18" charset="0"/>
                <a:cs typeface="Times New Roman" panose="02020603050405020304" pitchFamily="18" charset="0"/>
              </a:rPr>
              <a:t>Case was a whistleblower suit brought by a former sales and operations employee of the cardiologist and his practices.</a:t>
            </a:r>
            <a:endParaRPr lang="en-US" altLang="en-US" sz="1800" dirty="0">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3929738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33400" y="1066800"/>
            <a:ext cx="8229600" cy="1219200"/>
          </a:xfrm>
        </p:spPr>
        <p:txBody>
          <a:bodyPr/>
          <a:lstStyle/>
          <a:p>
            <a:pPr algn="r"/>
            <a:r>
              <a:rPr lang="en-US" altLang="en-US" sz="3200" b="1" i="1" dirty="0">
                <a:latin typeface="Times New Roman" pitchFamily="18" charset="0"/>
                <a:cs typeface="Times New Roman" pitchFamily="18" charset="0"/>
              </a:rPr>
              <a:t>Recent DOJ Fraud Cases Involving Illegal Payments to Physicians for Referrals</a:t>
            </a:r>
          </a:p>
        </p:txBody>
      </p:sp>
      <p:sp>
        <p:nvSpPr>
          <p:cNvPr id="13315" name="Content Placeholder 4"/>
          <p:cNvSpPr>
            <a:spLocks noGrp="1"/>
          </p:cNvSpPr>
          <p:nvPr>
            <p:ph idx="1"/>
          </p:nvPr>
        </p:nvSpPr>
        <p:spPr>
          <a:xfrm>
            <a:off x="304800" y="2362200"/>
            <a:ext cx="8458200" cy="3962400"/>
          </a:xfrm>
        </p:spPr>
        <p:txBody>
          <a:bodyPr/>
          <a:lstStyle/>
          <a:p>
            <a:pPr marL="0" indent="0" algn="just">
              <a:buNone/>
            </a:pPr>
            <a:r>
              <a:rPr lang="en-US" sz="2000" b="1" i="0" dirty="0">
                <a:solidFill>
                  <a:srgbClr val="171E24"/>
                </a:solidFill>
                <a:effectLst/>
                <a:latin typeface="Times New Roman" panose="02020603050405020304" pitchFamily="18" charset="0"/>
                <a:cs typeface="Times New Roman" panose="02020603050405020304" pitchFamily="18" charset="0"/>
              </a:rPr>
              <a:t>Wilson Asfora, M.D., Medical Designs LLC and Sicage LLC</a:t>
            </a:r>
          </a:p>
          <a:p>
            <a:pPr algn="just">
              <a:buFont typeface="Wingdings" pitchFamily="2" charset="2"/>
              <a:buChar char="Ø"/>
            </a:pPr>
            <a:r>
              <a:rPr lang="en-US" sz="1800" b="0" i="0" dirty="0">
                <a:solidFill>
                  <a:srgbClr val="171E24"/>
                </a:solidFill>
                <a:effectLst/>
                <a:latin typeface="Times New Roman" panose="02020603050405020304" pitchFamily="18" charset="0"/>
                <a:cs typeface="Times New Roman" panose="02020603050405020304" pitchFamily="18" charset="0"/>
              </a:rPr>
              <a:t>Paid $4.4 million to resolve False Claims Act allegations relating to illegal payments to Dr. Asfora to induce the use of certain medical devices in which he had a financial interest in violation of the Anti-Kickback Statute. </a:t>
            </a:r>
          </a:p>
          <a:p>
            <a:pPr marL="0" indent="0" algn="just">
              <a:buNone/>
            </a:pPr>
            <a:endParaRPr lang="en-US" sz="1800" b="0" i="0" dirty="0">
              <a:solidFill>
                <a:srgbClr val="171E24"/>
              </a:solidFill>
              <a:effectLst/>
              <a:latin typeface="Times New Roman" panose="02020603050405020304" pitchFamily="18" charset="0"/>
              <a:cs typeface="Times New Roman" panose="02020603050405020304" pitchFamily="18" charset="0"/>
            </a:endParaRPr>
          </a:p>
          <a:p>
            <a:pPr marL="0" indent="0" algn="just">
              <a:buNone/>
            </a:pPr>
            <a:r>
              <a:rPr lang="en-US" sz="1800" b="1" dirty="0">
                <a:solidFill>
                  <a:srgbClr val="171E24"/>
                </a:solidFill>
                <a:latin typeface="Times New Roman" panose="02020603050405020304" pitchFamily="18" charset="0"/>
                <a:cs typeface="Times New Roman" panose="02020603050405020304" pitchFamily="18" charset="0"/>
              </a:rPr>
              <a:t>Government alleged 3 Kickback Schemes:</a:t>
            </a:r>
            <a:endParaRPr lang="en-US" sz="1800" b="1" i="0" dirty="0">
              <a:solidFill>
                <a:srgbClr val="171E24"/>
              </a:solidFill>
              <a:effectLst/>
              <a:latin typeface="Times New Roman" panose="02020603050405020304" pitchFamily="18" charset="0"/>
              <a:cs typeface="Times New Roman" panose="02020603050405020304" pitchFamily="18" charset="0"/>
            </a:endParaRPr>
          </a:p>
          <a:p>
            <a:pPr algn="just">
              <a:buFont typeface="Wingdings" pitchFamily="2" charset="2"/>
              <a:buChar char="Ø"/>
            </a:pPr>
            <a:r>
              <a:rPr lang="en-US" sz="1800" b="0" i="0" dirty="0">
                <a:solidFill>
                  <a:srgbClr val="171E24"/>
                </a:solidFill>
                <a:effectLst/>
                <a:latin typeface="Times New Roman" panose="02020603050405020304" pitchFamily="18" charset="0"/>
                <a:cs typeface="Times New Roman" panose="02020603050405020304" pitchFamily="18" charset="0"/>
              </a:rPr>
              <a:t>Medical Designs and Sicage paid Dr. Asfora profit distributions in exchange for Dr. Asfora using Medical Designs’ and Sicage’s devices in his spine surgeries; </a:t>
            </a:r>
          </a:p>
          <a:p>
            <a:pPr algn="just">
              <a:buFont typeface="Wingdings" pitchFamily="2" charset="2"/>
              <a:buChar char="Ø"/>
            </a:pPr>
            <a:r>
              <a:rPr lang="en-US" sz="1800" b="0" i="0" dirty="0">
                <a:solidFill>
                  <a:srgbClr val="171E24"/>
                </a:solidFill>
                <a:effectLst/>
                <a:latin typeface="Times New Roman" panose="02020603050405020304" pitchFamily="18" charset="0"/>
                <a:cs typeface="Times New Roman" panose="02020603050405020304" pitchFamily="18" charset="0"/>
              </a:rPr>
              <a:t>Medical Designs acted as a distributor, reselling other manufacturers’ spinal devices and splitting profits with Dr. Asfora when he used those devices in surgeries; and </a:t>
            </a:r>
          </a:p>
          <a:p>
            <a:pPr algn="just">
              <a:buFont typeface="Wingdings" pitchFamily="2" charset="2"/>
              <a:buChar char="Ø"/>
            </a:pPr>
            <a:r>
              <a:rPr lang="en-US" sz="1800" b="0" i="0" dirty="0">
                <a:solidFill>
                  <a:srgbClr val="171E24"/>
                </a:solidFill>
                <a:effectLst/>
                <a:latin typeface="Times New Roman" panose="02020603050405020304" pitchFamily="18" charset="0"/>
                <a:cs typeface="Times New Roman" panose="02020603050405020304" pitchFamily="18" charset="0"/>
              </a:rPr>
              <a:t>Dr. Asfora solicited and received kickbacks from medical device manufacturer Medtronic USA Inc. in exchange for using its infusion pumps.</a:t>
            </a:r>
          </a:p>
        </p:txBody>
      </p:sp>
    </p:spTree>
    <p:extLst>
      <p:ext uri="{BB962C8B-B14F-4D97-AF65-F5344CB8AC3E}">
        <p14:creationId xmlns:p14="http://schemas.microsoft.com/office/powerpoint/2010/main" val="1004098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33400" y="1371600"/>
            <a:ext cx="8229600" cy="1066800"/>
          </a:xfrm>
        </p:spPr>
        <p:txBody>
          <a:bodyPr/>
          <a:lstStyle/>
          <a:p>
            <a:pPr algn="r"/>
            <a:r>
              <a:rPr lang="en-US" altLang="en-US" sz="3200" b="1" i="1" dirty="0">
                <a:latin typeface="Times New Roman" pitchFamily="18" charset="0"/>
                <a:cs typeface="Times New Roman" pitchFamily="18" charset="0"/>
              </a:rPr>
              <a:t>Recent DOJ Fraud Cases Involving Illegal Payments to Physicians for Referrals</a:t>
            </a:r>
          </a:p>
        </p:txBody>
      </p:sp>
      <p:sp>
        <p:nvSpPr>
          <p:cNvPr id="13315" name="Content Placeholder 4"/>
          <p:cNvSpPr>
            <a:spLocks noGrp="1"/>
          </p:cNvSpPr>
          <p:nvPr>
            <p:ph idx="1"/>
          </p:nvPr>
        </p:nvSpPr>
        <p:spPr>
          <a:xfrm>
            <a:off x="533400" y="2209800"/>
            <a:ext cx="8229600" cy="4114800"/>
          </a:xfrm>
        </p:spPr>
        <p:txBody>
          <a:bodyPr/>
          <a:lstStyle/>
          <a:p>
            <a:pPr>
              <a:buFont typeface="Wingdings" pitchFamily="2" charset="2"/>
              <a:buChar char="Ø"/>
            </a:pPr>
            <a:endParaRPr lang="en-US" sz="2800" dirty="0">
              <a:latin typeface="Times New Roman" panose="02020603050405020304" pitchFamily="18" charset="0"/>
              <a:cs typeface="Times New Roman" panose="02020603050405020304" pitchFamily="18" charset="0"/>
            </a:endParaRPr>
          </a:p>
          <a:p>
            <a:pPr>
              <a:buFont typeface="Wingdings" pitchFamily="2" charset="2"/>
              <a:buChar char="Ø"/>
            </a:pPr>
            <a:r>
              <a:rPr lang="en-US" sz="2800" b="1" dirty="0">
                <a:latin typeface="Times New Roman" panose="02020603050405020304" pitchFamily="18" charset="0"/>
                <a:cs typeface="Times New Roman" panose="02020603050405020304" pitchFamily="18" charset="0"/>
              </a:rPr>
              <a:t>Advanced Pain Management in Greenfield, WI</a:t>
            </a:r>
          </a:p>
          <a:p>
            <a:pPr lvl="1">
              <a:buFont typeface="Wingdings" pitchFamily="2" charset="2"/>
              <a:buChar char="Ø"/>
            </a:pPr>
            <a:r>
              <a:rPr lang="en-US" sz="2400" dirty="0">
                <a:latin typeface="Times New Roman" panose="02020603050405020304" pitchFamily="18" charset="0"/>
                <a:cs typeface="Times New Roman" panose="02020603050405020304" pitchFamily="18" charset="0"/>
              </a:rPr>
              <a:t>Paid $885,452 to settle False Claims Act violations based on “improperly gifting shares of incentive stock” to non-employee physicians who performed pain management procedures at its ASCs.</a:t>
            </a:r>
          </a:p>
          <a:p>
            <a:pPr lvl="1">
              <a:buFont typeface="Wingdings" pitchFamily="2" charset="2"/>
              <a:buChar char="Ø"/>
            </a:pPr>
            <a:r>
              <a:rPr lang="en-US" sz="2400" dirty="0">
                <a:latin typeface="Times New Roman" panose="02020603050405020304" pitchFamily="18" charset="0"/>
                <a:cs typeface="Times New Roman" panose="02020603050405020304" pitchFamily="18" charset="0"/>
              </a:rPr>
              <a:t>Government also alleged that illegal remuneration was paid for “medical director” services that were not supported by written agreements and services were not recorded.</a:t>
            </a:r>
          </a:p>
          <a:p>
            <a:pPr>
              <a:buFont typeface="Wingdings" pitchFamily="2" charset="2"/>
              <a:buChar char="Ø"/>
            </a:pPr>
            <a:endParaRPr lang="en-US" alt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9267026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533400" y="1295400"/>
            <a:ext cx="8458200" cy="914400"/>
          </a:xfrm>
        </p:spPr>
        <p:txBody>
          <a:bodyPr/>
          <a:lstStyle/>
          <a:p>
            <a:pPr algn="r"/>
            <a:r>
              <a:rPr lang="en-US" altLang="en-US" sz="3600" b="1" i="1" dirty="0">
                <a:cs typeface="Times New Roman" pitchFamily="18" charset="0"/>
              </a:rPr>
              <a:t>COVID-19 Provider Relief Funds </a:t>
            </a:r>
          </a:p>
        </p:txBody>
      </p:sp>
      <p:sp>
        <p:nvSpPr>
          <p:cNvPr id="3" name="Content Placeholder 2"/>
          <p:cNvSpPr>
            <a:spLocks noGrp="1"/>
          </p:cNvSpPr>
          <p:nvPr>
            <p:ph idx="1"/>
          </p:nvPr>
        </p:nvSpPr>
        <p:spPr>
          <a:xfrm>
            <a:off x="533400" y="2362200"/>
            <a:ext cx="8229600" cy="4191000"/>
          </a:xfrm>
        </p:spPr>
        <p:txBody>
          <a:bodyPr/>
          <a:lstStyle/>
          <a:p>
            <a:pPr marL="0" indent="0" algn="l">
              <a:buNone/>
            </a:pPr>
            <a:r>
              <a:rPr lang="en-US" sz="2400" b="0" i="0" dirty="0">
                <a:solidFill>
                  <a:srgbClr val="424242"/>
                </a:solidFill>
                <a:effectLst/>
              </a:rPr>
              <a:t>HHS disbursed the Provider Relief Funds through both “general” and “targeted” distribution payments, and allocated the funding to one of 3 Phases:</a:t>
            </a:r>
          </a:p>
          <a:p>
            <a:pPr algn="l">
              <a:buFont typeface="Arial" panose="020B0604020202020204" pitchFamily="34" charset="0"/>
              <a:buChar char="•"/>
            </a:pPr>
            <a:r>
              <a:rPr lang="en-US" sz="2400" b="0" i="0" dirty="0">
                <a:solidFill>
                  <a:srgbClr val="424242"/>
                </a:solidFill>
                <a:effectLst/>
              </a:rPr>
              <a:t>Phase 1 included $50 billion for Medicare providers.</a:t>
            </a:r>
          </a:p>
          <a:p>
            <a:pPr algn="l">
              <a:buFont typeface="Arial" panose="020B0604020202020204" pitchFamily="34" charset="0"/>
              <a:buChar char="•"/>
            </a:pPr>
            <a:r>
              <a:rPr lang="en-US" sz="2400" b="0" i="0" dirty="0">
                <a:solidFill>
                  <a:srgbClr val="424242"/>
                </a:solidFill>
                <a:effectLst/>
              </a:rPr>
              <a:t>Phase 2 provided $18 billion for Medicaid, CHIP, dental and certain other Medicare providers, as well as assisted living facilities.</a:t>
            </a:r>
          </a:p>
          <a:p>
            <a:pPr algn="l">
              <a:buFont typeface="Arial" panose="020B0604020202020204" pitchFamily="34" charset="0"/>
              <a:buChar char="•"/>
            </a:pPr>
            <a:r>
              <a:rPr lang="en-US" sz="2400" b="0" i="0" dirty="0">
                <a:solidFill>
                  <a:srgbClr val="424242"/>
                </a:solidFill>
                <a:effectLst/>
              </a:rPr>
              <a:t>Phase 3 provided $24 billion for certain behavioral health providers, newly practicing providers and providers that received a payment under a previous phase.</a:t>
            </a:r>
          </a:p>
          <a:p>
            <a:pPr marL="0" indent="0">
              <a:buFont typeface="Wingdings" pitchFamily="2" charset="2"/>
              <a:buNone/>
              <a:defRPr/>
            </a:pPr>
            <a:endParaRPr lang="en-US" sz="18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737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r"/>
            <a:endParaRPr lang="en-US" altLang="en-US" sz="4000" b="1" i="1" dirty="0">
              <a:latin typeface="Times New Roman" pitchFamily="18" charset="0"/>
              <a:cs typeface="Times New Roman" pitchFamily="18" charset="0"/>
            </a:endParaRPr>
          </a:p>
        </p:txBody>
      </p:sp>
      <p:pic>
        <p:nvPicPr>
          <p:cNvPr id="4" name="Content Placeholder 3">
            <a:extLst>
              <a:ext uri="{FF2B5EF4-FFF2-40B4-BE49-F238E27FC236}">
                <a16:creationId xmlns:a16="http://schemas.microsoft.com/office/drawing/2014/main" id="{420DA4C6-EA54-4EF8-A6E1-E0DC96643AA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00200" y="2895600"/>
            <a:ext cx="5791200" cy="3276600"/>
          </a:xfr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latin typeface="Times New Roman" panose="02020603050405020304" pitchFamily="18" charset="0"/>
                <a:cs typeface="Times New Roman" panose="02020603050405020304" pitchFamily="18" charset="0"/>
              </a:rPr>
              <a:t>CARES ACT &amp; PPP</a:t>
            </a:r>
          </a:p>
        </p:txBody>
      </p:sp>
      <p:sp>
        <p:nvSpPr>
          <p:cNvPr id="16387" name="Content Placeholder 2"/>
          <p:cNvSpPr>
            <a:spLocks noGrp="1"/>
          </p:cNvSpPr>
          <p:nvPr>
            <p:ph idx="1"/>
          </p:nvPr>
        </p:nvSpPr>
        <p:spPr/>
        <p:txBody>
          <a:bodyPr>
            <a:normAutofit fontScale="92500" lnSpcReduction="20000"/>
          </a:bodyPr>
          <a:lstStyle/>
          <a:p>
            <a:pPr>
              <a:spcBef>
                <a:spcPct val="0"/>
              </a:spcBef>
            </a:pPr>
            <a:r>
              <a:rPr lang="en-US" altLang="en-US" dirty="0">
                <a:latin typeface="Times New Roman" panose="02020603050405020304" pitchFamily="18" charset="0"/>
                <a:cs typeface="Times New Roman" panose="02020603050405020304" pitchFamily="18" charset="0"/>
              </a:rPr>
              <a:t>Government grants</a:t>
            </a:r>
          </a:p>
          <a:p>
            <a:pPr lvl="1">
              <a:spcBef>
                <a:spcPct val="0"/>
              </a:spcBef>
            </a:pPr>
            <a:r>
              <a:rPr lang="en-US" altLang="en-US" dirty="0">
                <a:latin typeface="Times New Roman" panose="02020603050405020304" pitchFamily="18" charset="0"/>
                <a:cs typeface="Times New Roman" panose="02020603050405020304" pitchFamily="18" charset="0"/>
              </a:rPr>
              <a:t>CARES ACT must use funds to prevent, prepare for, and respond to coronavirus</a:t>
            </a:r>
          </a:p>
          <a:p>
            <a:pPr lvl="1">
              <a:spcBef>
                <a:spcPct val="0"/>
              </a:spcBef>
            </a:pPr>
            <a:r>
              <a:rPr lang="en-US" altLang="en-US" dirty="0">
                <a:latin typeface="Times New Roman" panose="02020603050405020304" pitchFamily="18" charset="0"/>
                <a:cs typeface="Times New Roman" panose="02020603050405020304" pitchFamily="18" charset="0"/>
              </a:rPr>
              <a:t>PPP hybrid loan/grant (portion of loan is converted to grant if used for employee wages)</a:t>
            </a:r>
          </a:p>
          <a:p>
            <a:pPr lvl="1">
              <a:spcBef>
                <a:spcPct val="0"/>
              </a:spcBef>
            </a:pPr>
            <a:r>
              <a:rPr lang="en-US" altLang="en-US" dirty="0">
                <a:latin typeface="Times New Roman" panose="02020603050405020304" pitchFamily="18" charset="0"/>
                <a:cs typeface="Times New Roman" panose="02020603050405020304" pitchFamily="18" charset="0"/>
              </a:rPr>
              <a:t>CARES Act was automatically given to qualifying healthcare providers</a:t>
            </a:r>
          </a:p>
          <a:p>
            <a:pPr lvl="1">
              <a:spcBef>
                <a:spcPct val="0"/>
              </a:spcBef>
            </a:pPr>
            <a:r>
              <a:rPr lang="en-US" altLang="en-US" dirty="0">
                <a:latin typeface="Times New Roman" panose="02020603050405020304" pitchFamily="18" charset="0"/>
                <a:cs typeface="Times New Roman" panose="02020603050405020304" pitchFamily="18" charset="0"/>
              </a:rPr>
              <a:t>PPP—loan application process</a:t>
            </a:r>
          </a:p>
          <a:p>
            <a:pPr lvl="1">
              <a:spcBef>
                <a:spcPct val="0"/>
              </a:spcBef>
            </a:pPr>
            <a:r>
              <a:rPr lang="en-US" altLang="en-US" dirty="0">
                <a:latin typeface="Times New Roman" panose="02020603050405020304" pitchFamily="18" charset="0"/>
                <a:cs typeface="Times New Roman" panose="02020603050405020304" pitchFamily="18" charset="0"/>
              </a:rPr>
              <a:t>Both CARES Act and PPP loans had 30-day opt out period</a:t>
            </a:r>
          </a:p>
        </p:txBody>
      </p:sp>
    </p:spTree>
    <p:extLst>
      <p:ext uri="{BB962C8B-B14F-4D97-AF65-F5344CB8AC3E}">
        <p14:creationId xmlns:p14="http://schemas.microsoft.com/office/powerpoint/2010/main" val="1098983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533400" y="1447800"/>
            <a:ext cx="8458200" cy="914400"/>
          </a:xfrm>
        </p:spPr>
        <p:txBody>
          <a:bodyPr/>
          <a:lstStyle/>
          <a:p>
            <a:pPr algn="r"/>
            <a:r>
              <a:rPr lang="en-US" altLang="en-US" sz="3600" b="1" i="1" dirty="0">
                <a:latin typeface="Times New Roman" pitchFamily="18" charset="0"/>
                <a:cs typeface="Times New Roman" pitchFamily="18" charset="0"/>
              </a:rPr>
              <a:t>HHS May 2021 Report – Audits on Use of COVID-19 Provider Relief Funds</a:t>
            </a:r>
          </a:p>
        </p:txBody>
      </p:sp>
      <p:sp>
        <p:nvSpPr>
          <p:cNvPr id="3" name="Content Placeholder 2"/>
          <p:cNvSpPr>
            <a:spLocks noGrp="1"/>
          </p:cNvSpPr>
          <p:nvPr>
            <p:ph idx="1"/>
          </p:nvPr>
        </p:nvSpPr>
        <p:spPr>
          <a:xfrm>
            <a:off x="533400" y="2667000"/>
            <a:ext cx="8229600" cy="3886200"/>
          </a:xfrm>
        </p:spPr>
        <p:txBody>
          <a:bodyPr/>
          <a:lstStyle/>
          <a:p>
            <a:pPr>
              <a:buFont typeface="Wingdings" panose="05000000000000000000" pitchFamily="2" charset="2"/>
              <a:buChar char="Ø"/>
              <a:defRPr/>
            </a:pPr>
            <a:r>
              <a:rPr lang="en-US" sz="1800" b="0" i="0" dirty="0">
                <a:solidFill>
                  <a:schemeClr val="tx1"/>
                </a:solidFill>
                <a:effectLst/>
                <a:latin typeface="Times New Roman" panose="02020603050405020304" pitchFamily="18" charset="0"/>
                <a:cs typeface="Times New Roman" panose="02020603050405020304" pitchFamily="18" charset="0"/>
              </a:rPr>
              <a:t>The May 2021 HHS report indicates forecasts post-COVID regulatory crackdowns and scrutiny going forward.</a:t>
            </a:r>
          </a:p>
          <a:p>
            <a:pPr>
              <a:buFont typeface="Wingdings" panose="05000000000000000000" pitchFamily="2" charset="2"/>
              <a:buChar char="Ø"/>
              <a:defRPr/>
            </a:pPr>
            <a:r>
              <a:rPr lang="en-US" sz="1800" b="0" i="0" dirty="0">
                <a:solidFill>
                  <a:schemeClr val="tx1"/>
                </a:solidFill>
                <a:effectLst/>
                <a:latin typeface="Times New Roman" panose="02020603050405020304" pitchFamily="18" charset="0"/>
                <a:cs typeface="Times New Roman" panose="02020603050405020304" pitchFamily="18" charset="0"/>
              </a:rPr>
              <a:t>These upcoming audits will review both revenue information and supporting documentation submitted to HRSA as a part of determining PRF eligibility and payment amounts.</a:t>
            </a:r>
          </a:p>
          <a:p>
            <a:pPr>
              <a:buFont typeface="Wingdings" panose="05000000000000000000" pitchFamily="2" charset="2"/>
              <a:buChar char="Ø"/>
              <a:defRPr/>
            </a:pPr>
            <a:r>
              <a:rPr lang="en-US" sz="1800" dirty="0">
                <a:solidFill>
                  <a:schemeClr val="tx1"/>
                </a:solidFill>
                <a:latin typeface="Times New Roman" panose="02020603050405020304" pitchFamily="18" charset="0"/>
                <a:cs typeface="Times New Roman" panose="02020603050405020304" pitchFamily="18" charset="0"/>
              </a:rPr>
              <a:t>T</a:t>
            </a:r>
            <a:r>
              <a:rPr lang="en-US" sz="1800" b="0" i="0" dirty="0">
                <a:solidFill>
                  <a:schemeClr val="tx1"/>
                </a:solidFill>
                <a:effectLst/>
                <a:latin typeface="Times New Roman" panose="02020603050405020304" pitchFamily="18" charset="0"/>
                <a:cs typeface="Times New Roman" panose="02020603050405020304" pitchFamily="18" charset="0"/>
              </a:rPr>
              <a:t>he audits will focus on whether payments were: </a:t>
            </a:r>
          </a:p>
          <a:p>
            <a:pPr marL="800100" lvl="1" indent="-342900">
              <a:buAutoNum type="arabicParenBoth"/>
              <a:defRPr/>
            </a:pPr>
            <a:r>
              <a:rPr lang="en-US" sz="1800" b="0" i="0" dirty="0">
                <a:solidFill>
                  <a:schemeClr val="tx1"/>
                </a:solidFill>
                <a:effectLst/>
                <a:latin typeface="Times New Roman" panose="02020603050405020304" pitchFamily="18" charset="0"/>
                <a:cs typeface="Times New Roman" panose="02020603050405020304" pitchFamily="18" charset="0"/>
              </a:rPr>
              <a:t>correctly calculated for providers that applied for these payments; </a:t>
            </a:r>
          </a:p>
          <a:p>
            <a:pPr marL="800100" lvl="1" indent="-342900">
              <a:buAutoNum type="arabicParenBoth"/>
              <a:defRPr/>
            </a:pPr>
            <a:r>
              <a:rPr lang="en-US" sz="1800" b="0" i="0" dirty="0">
                <a:solidFill>
                  <a:schemeClr val="tx1"/>
                </a:solidFill>
                <a:effectLst/>
                <a:latin typeface="Times New Roman" panose="02020603050405020304" pitchFamily="18" charset="0"/>
                <a:cs typeface="Times New Roman" panose="02020603050405020304" pitchFamily="18" charset="0"/>
              </a:rPr>
              <a:t>supported by appropriate and reasonable documentation; and </a:t>
            </a:r>
          </a:p>
          <a:p>
            <a:pPr marL="800100" lvl="1" indent="-342900">
              <a:buAutoNum type="arabicParenBoth"/>
              <a:defRPr/>
            </a:pPr>
            <a:r>
              <a:rPr lang="en-US" sz="1800" b="0" i="0" dirty="0">
                <a:solidFill>
                  <a:schemeClr val="tx1"/>
                </a:solidFill>
                <a:effectLst/>
                <a:latin typeface="Times New Roman" panose="02020603050405020304" pitchFamily="18" charset="0"/>
                <a:cs typeface="Times New Roman" panose="02020603050405020304" pitchFamily="18" charset="0"/>
              </a:rPr>
              <a:t>made to eligible providers.</a:t>
            </a:r>
            <a:endParaRPr lang="en-US"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0413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533400" y="1371600"/>
            <a:ext cx="8458200" cy="914400"/>
          </a:xfrm>
        </p:spPr>
        <p:txBody>
          <a:bodyPr/>
          <a:lstStyle/>
          <a:p>
            <a:pPr algn="ctr"/>
            <a:r>
              <a:rPr lang="en-US" altLang="en-US" sz="3600" b="1" dirty="0">
                <a:latin typeface="Times New Roman" pitchFamily="18" charset="0"/>
                <a:cs typeface="Times New Roman" pitchFamily="18" charset="0"/>
              </a:rPr>
              <a:t>Biden Administration and </a:t>
            </a:r>
            <a:br>
              <a:rPr lang="en-US" altLang="en-US" sz="3600" b="1" dirty="0">
                <a:latin typeface="Times New Roman" pitchFamily="18" charset="0"/>
                <a:cs typeface="Times New Roman" pitchFamily="18" charset="0"/>
              </a:rPr>
            </a:br>
            <a:r>
              <a:rPr lang="en-US" altLang="en-US" sz="3600" b="1" dirty="0">
                <a:latin typeface="Times New Roman" pitchFamily="18" charset="0"/>
                <a:cs typeface="Times New Roman" pitchFamily="18" charset="0"/>
              </a:rPr>
              <a:t>Non-Compete Agreements</a:t>
            </a:r>
          </a:p>
        </p:txBody>
      </p:sp>
      <p:sp>
        <p:nvSpPr>
          <p:cNvPr id="3" name="Content Placeholder 2"/>
          <p:cNvSpPr>
            <a:spLocks noGrp="1"/>
          </p:cNvSpPr>
          <p:nvPr>
            <p:ph idx="1"/>
          </p:nvPr>
        </p:nvSpPr>
        <p:spPr>
          <a:xfrm>
            <a:off x="533400" y="2819400"/>
            <a:ext cx="8229600" cy="3733800"/>
          </a:xfrm>
        </p:spPr>
        <p:txBody>
          <a:bodyPr/>
          <a:lstStyle/>
          <a:p>
            <a:pPr marR="0" algn="just">
              <a:spcBef>
                <a:spcPts val="0"/>
              </a:spcBef>
              <a:spcAft>
                <a:spcPts val="0"/>
              </a:spcAft>
              <a:buFont typeface="Wingdings" panose="05000000000000000000" pitchFamily="2" charset="2"/>
              <a:buChar char="Ø"/>
            </a:pPr>
            <a:r>
              <a:rPr lang="en-US" sz="1800" dirty="0">
                <a:solidFill>
                  <a:srgbClr val="333333"/>
                </a:solidFill>
                <a:effectLst/>
                <a:latin typeface="Georgia" panose="02040502050405020303" pitchFamily="18" charset="0"/>
                <a:ea typeface="Calibri" panose="020F0502020204030204" pitchFamily="34" charset="0"/>
                <a:cs typeface="Times New Roman" panose="02020603050405020304" pitchFamily="18" charset="0"/>
              </a:rPr>
              <a:t>On July 9, 2021, President Biden issued an Executive Order on Promoting Competition in the American Economy, that included a focus on healthcare mergers and restricting non-competition agreements.</a:t>
            </a:r>
          </a:p>
          <a:p>
            <a:pPr marR="0" algn="just">
              <a:spcBef>
                <a:spcPts val="0"/>
              </a:spcBef>
              <a:spcAft>
                <a:spcPts val="0"/>
              </a:spcAft>
              <a:buFont typeface="Wingdings" panose="05000000000000000000" pitchFamily="2" charset="2"/>
              <a:buChar char="Ø"/>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R="0" algn="just">
              <a:spcBef>
                <a:spcPts val="0"/>
              </a:spcBef>
              <a:spcAft>
                <a:spcPts val="0"/>
              </a:spcAft>
              <a:buFont typeface="Wingdings" panose="05000000000000000000" pitchFamily="2" charset="2"/>
              <a:buChar char="Ø"/>
            </a:pPr>
            <a:r>
              <a:rPr lang="en-US" sz="1800" dirty="0">
                <a:solidFill>
                  <a:srgbClr val="333333"/>
                </a:solidFill>
                <a:effectLst/>
                <a:latin typeface="Georgia" panose="02040502050405020303" pitchFamily="18" charset="0"/>
                <a:ea typeface="Calibri" panose="020F0502020204030204" pitchFamily="34" charset="0"/>
                <a:cs typeface="Times New Roman" panose="02020603050405020304" pitchFamily="18" charset="0"/>
              </a:rPr>
              <a:t>With respect to restricting the use of non-compete agreements, Section 5(g) of the Executive Order asks the Federal Trade Commission (FTC) to use its regulatory authority </a:t>
            </a:r>
            <a:r>
              <a:rPr lang="en-US" sz="1800" b="1" i="1"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“curtail the unfair use of non-compete clauses and other clauses or agreements that may unfairly limit worker mobility.”</a:t>
            </a:r>
          </a:p>
          <a:p>
            <a:pPr marL="0" marR="0" indent="0" algn="just">
              <a:spcBef>
                <a:spcPts val="0"/>
              </a:spcBef>
              <a:spcAft>
                <a:spcPts val="0"/>
              </a:spcAft>
              <a:buNone/>
            </a:pPr>
            <a:endParaRPr lang="en-US" sz="1800" b="1" i="1"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endParaRPr>
          </a:p>
          <a:p>
            <a:pPr marR="0" algn="just">
              <a:spcBef>
                <a:spcPts val="0"/>
              </a:spcBef>
              <a:spcAft>
                <a:spcPts val="0"/>
              </a:spcAft>
              <a:buFont typeface="Wingdings" panose="05000000000000000000" pitchFamily="2" charset="2"/>
              <a:buChar char="Ø"/>
            </a:pPr>
            <a:r>
              <a:rPr lang="en-US" sz="1800" dirty="0">
                <a:solidFill>
                  <a:srgbClr val="333333"/>
                </a:solidFill>
                <a:latin typeface="Times New Roman" panose="02020603050405020304" pitchFamily="18" charset="0"/>
                <a:cs typeface="Times New Roman" panose="02020603050405020304" pitchFamily="18" charset="0"/>
              </a:rPr>
              <a:t>Many states since July 9</a:t>
            </a:r>
            <a:r>
              <a:rPr lang="en-US" sz="1800" baseline="30000" dirty="0">
                <a:solidFill>
                  <a:srgbClr val="333333"/>
                </a:solidFill>
                <a:latin typeface="Times New Roman" panose="02020603050405020304" pitchFamily="18" charset="0"/>
                <a:cs typeface="Times New Roman" panose="02020603050405020304" pitchFamily="18" charset="0"/>
              </a:rPr>
              <a:t>th</a:t>
            </a:r>
            <a:r>
              <a:rPr lang="en-US" sz="1800" dirty="0">
                <a:solidFill>
                  <a:srgbClr val="333333"/>
                </a:solidFill>
                <a:latin typeface="Times New Roman" panose="02020603050405020304" pitchFamily="18" charset="0"/>
                <a:cs typeface="Times New Roman" panose="02020603050405020304" pitchFamily="18" charset="0"/>
              </a:rPr>
              <a:t> have starting proposing legislation to prohibit or severely limit non-compete clauses.</a:t>
            </a:r>
          </a:p>
          <a:p>
            <a:pPr marR="0" algn="just">
              <a:spcBef>
                <a:spcPts val="0"/>
              </a:spcBef>
              <a:spcAft>
                <a:spcPts val="0"/>
              </a:spcAft>
              <a:buFont typeface="Wingdings" panose="05000000000000000000" pitchFamily="2" charset="2"/>
              <a:buChar char="Ø"/>
            </a:pPr>
            <a:endParaRPr lang="en-US" sz="1800" dirty="0">
              <a:solidFill>
                <a:schemeClr val="tx2"/>
              </a:solidFill>
              <a:latin typeface="Times New Roman" panose="02020603050405020304" pitchFamily="18" charset="0"/>
              <a:cs typeface="Times New Roman" panose="02020603050405020304" pitchFamily="18" charset="0"/>
            </a:endParaRPr>
          </a:p>
          <a:p>
            <a:pPr marL="0" indent="0">
              <a:buFont typeface="Wingdings" pitchFamily="2" charset="2"/>
              <a:buNone/>
              <a:defRPr/>
            </a:pPr>
            <a:endParaRPr lang="en-US" sz="1800" dirty="0">
              <a:solidFill>
                <a:schemeClr val="tx2"/>
              </a:solidFill>
              <a:latin typeface="Times New Roman" panose="02020603050405020304" pitchFamily="18" charset="0"/>
              <a:cs typeface="Times New Roman" panose="02020603050405020304" pitchFamily="18" charset="0"/>
            </a:endParaRPr>
          </a:p>
          <a:p>
            <a:pPr marL="0" indent="0">
              <a:buFont typeface="Wingdings" pitchFamily="2" charset="2"/>
              <a:buNone/>
              <a:defRPr/>
            </a:pPr>
            <a:endParaRPr lang="en-US" sz="18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43539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533400" y="1219200"/>
            <a:ext cx="8229600" cy="1219200"/>
          </a:xfrm>
        </p:spPr>
        <p:txBody>
          <a:bodyPr/>
          <a:lstStyle/>
          <a:p>
            <a:pPr algn="r"/>
            <a:r>
              <a:rPr lang="en-US" altLang="en-US" sz="3200" b="1" dirty="0">
                <a:latin typeface="Times New Roman" pitchFamily="18" charset="0"/>
                <a:cs typeface="Times New Roman" pitchFamily="18" charset="0"/>
              </a:rPr>
              <a:t>Recent Texas Physician Non-Compete Case</a:t>
            </a:r>
          </a:p>
        </p:txBody>
      </p:sp>
      <p:sp>
        <p:nvSpPr>
          <p:cNvPr id="3" name="Content Placeholder 2"/>
          <p:cNvSpPr>
            <a:spLocks noGrp="1"/>
          </p:cNvSpPr>
          <p:nvPr>
            <p:ph idx="1"/>
          </p:nvPr>
        </p:nvSpPr>
        <p:spPr>
          <a:xfrm>
            <a:off x="533400" y="2438400"/>
            <a:ext cx="8229600" cy="4114800"/>
          </a:xfrm>
        </p:spPr>
        <p:txBody>
          <a:bodyPr/>
          <a:lstStyle/>
          <a:p>
            <a:pPr>
              <a:buFont typeface="Wingdings" panose="05000000000000000000" pitchFamily="2" charset="2"/>
              <a:buChar char="Ø"/>
              <a:defRPr/>
            </a:pPr>
            <a:r>
              <a:rPr lang="en-US" sz="1600" b="0" i="0" dirty="0">
                <a:solidFill>
                  <a:schemeClr val="tx1"/>
                </a:solidFill>
                <a:effectLst/>
                <a:latin typeface="Times New Roman" panose="02020603050405020304" pitchFamily="18" charset="0"/>
                <a:cs typeface="Times New Roman" panose="02020603050405020304" pitchFamily="18" charset="0"/>
              </a:rPr>
              <a:t>The Texas Fourteenth District Court of Appeals recently reversed a $9 million judgment won by an orthopedic spine surgeon, Dr. Richard Francis, against a Texas ambulatory surgical center – the </a:t>
            </a:r>
            <a:r>
              <a:rPr lang="en-US" sz="1600" dirty="0">
                <a:solidFill>
                  <a:schemeClr val="tx1"/>
                </a:solidFill>
                <a:latin typeface="Times New Roman" panose="02020603050405020304" pitchFamily="18" charset="0"/>
                <a:cs typeface="Times New Roman" panose="02020603050405020304" pitchFamily="18" charset="0"/>
              </a:rPr>
              <a:t>Houston Metro Ortho and Spine Surgery Center (Metro ASC)</a:t>
            </a:r>
            <a:r>
              <a:rPr lang="en-US" sz="1600" b="0" i="0" dirty="0">
                <a:solidFill>
                  <a:schemeClr val="tx1"/>
                </a:solidFill>
                <a:effectLst/>
                <a:latin typeface="Times New Roman" panose="02020603050405020304" pitchFamily="18" charset="0"/>
                <a:cs typeface="Times New Roman" panose="02020603050405020304" pitchFamily="18" charset="0"/>
              </a:rPr>
              <a:t>.</a:t>
            </a:r>
          </a:p>
          <a:p>
            <a:pPr>
              <a:buFont typeface="Wingdings" panose="05000000000000000000" pitchFamily="2" charset="2"/>
              <a:buChar char="Ø"/>
              <a:defRPr/>
            </a:pPr>
            <a:r>
              <a:rPr lang="en-US" sz="1600" b="0" i="0" dirty="0">
                <a:solidFill>
                  <a:schemeClr val="tx1"/>
                </a:solidFill>
                <a:effectLst/>
                <a:latin typeface="Times New Roman" panose="02020603050405020304" pitchFamily="18" charset="0"/>
                <a:cs typeface="Times New Roman" panose="02020603050405020304" pitchFamily="18" charset="0"/>
              </a:rPr>
              <a:t>In 2014, “two large insurance companies stopped paying Metro for services rendered to their insureds.” Consequently, Dr. Francis began performing procedures at other facilities. That same year, the Metro ASC board of directors voted to remove Dr. Francis as a member/owner.</a:t>
            </a:r>
          </a:p>
          <a:p>
            <a:pPr>
              <a:buFont typeface="Wingdings" panose="05000000000000000000" pitchFamily="2" charset="2"/>
              <a:buChar char="Ø"/>
              <a:defRPr/>
            </a:pPr>
            <a:r>
              <a:rPr lang="en-US" sz="1600" dirty="0">
                <a:solidFill>
                  <a:schemeClr val="tx1"/>
                </a:solidFill>
                <a:latin typeface="Times New Roman" panose="02020603050405020304" pitchFamily="18" charset="0"/>
                <a:cs typeface="Times New Roman" panose="02020603050405020304" pitchFamily="18" charset="0"/>
              </a:rPr>
              <a:t>Dr. Francis had began performing more procedures at other facilities despite an agreement between surgeons at Metro ASC to perform a certain number of procedures at the ASC.</a:t>
            </a:r>
          </a:p>
          <a:p>
            <a:pPr>
              <a:buFont typeface="Wingdings" panose="05000000000000000000" pitchFamily="2" charset="2"/>
              <a:buChar char="Ø"/>
              <a:defRPr/>
            </a:pPr>
            <a:r>
              <a:rPr lang="en-US" sz="1600" b="0" i="0" dirty="0">
                <a:solidFill>
                  <a:schemeClr val="tx1"/>
                </a:solidFill>
                <a:effectLst/>
                <a:latin typeface="Times New Roman" panose="02020603050405020304" pitchFamily="18" charset="0"/>
                <a:cs typeface="Times New Roman" panose="02020603050405020304" pitchFamily="18" charset="0"/>
              </a:rPr>
              <a:t>In 2015, Metro ASC sued Dr. Francis alleging that he had violated his noncompete agreement.</a:t>
            </a:r>
          </a:p>
          <a:p>
            <a:pPr>
              <a:buFont typeface="Wingdings" panose="05000000000000000000" pitchFamily="2" charset="2"/>
              <a:buChar char="Ø"/>
              <a:defRPr/>
            </a:pPr>
            <a:r>
              <a:rPr lang="en-US" sz="1600" dirty="0">
                <a:solidFill>
                  <a:schemeClr val="tx1"/>
                </a:solidFill>
                <a:latin typeface="Times New Roman" panose="02020603050405020304" pitchFamily="18" charset="0"/>
                <a:cs typeface="Times New Roman" panose="02020603050405020304" pitchFamily="18" charset="0"/>
              </a:rPr>
              <a:t>Dr. Francis countersued the Metro ASC arguing that he was owed for his ownership interest and for missed distributions of earnings.</a:t>
            </a:r>
            <a:r>
              <a:rPr lang="en-US" sz="1600" b="0" i="0" dirty="0">
                <a:solidFill>
                  <a:schemeClr val="tx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121084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dirty="0">
                <a:latin typeface="Times New Roman" pitchFamily="18" charset="0"/>
                <a:cs typeface="Times New Roman" pitchFamily="18" charset="0"/>
              </a:rPr>
              <a:t>Questions?</a:t>
            </a:r>
          </a:p>
        </p:txBody>
      </p:sp>
      <p:sp>
        <p:nvSpPr>
          <p:cNvPr id="3" name="Content Placeholder 2"/>
          <p:cNvSpPr>
            <a:spLocks noGrp="1"/>
          </p:cNvSpPr>
          <p:nvPr>
            <p:ph idx="1"/>
          </p:nvPr>
        </p:nvSpPr>
        <p:spPr>
          <a:xfrm>
            <a:off x="533400" y="2789238"/>
            <a:ext cx="3962400" cy="3535362"/>
          </a:xfrm>
        </p:spPr>
        <p:txBody>
          <a:bodyPr/>
          <a:lstStyle/>
          <a:p>
            <a:pPr>
              <a:defRPr/>
            </a:pPr>
            <a:endParaRPr lang="en-US" dirty="0"/>
          </a:p>
          <a:p>
            <a:pPr marL="0" indent="0" algn="ctr">
              <a:buFont typeface="Wingdings" pitchFamily="2" charset="2"/>
              <a:buNone/>
              <a:defRPr/>
            </a:pPr>
            <a:r>
              <a:rPr lang="en-US" dirty="0">
                <a:latin typeface="Times New Roman" panose="02020603050405020304" pitchFamily="18" charset="0"/>
                <a:cs typeface="Times New Roman" panose="02020603050405020304" pitchFamily="18" charset="0"/>
              </a:rPr>
              <a:t>Thank You!</a:t>
            </a:r>
          </a:p>
        </p:txBody>
      </p:sp>
      <p:pic>
        <p:nvPicPr>
          <p:cNvPr id="41988" name="Content Placeholder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1600200"/>
            <a:ext cx="4343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533400" y="1066800"/>
            <a:ext cx="8229600" cy="685800"/>
          </a:xfrm>
        </p:spPr>
        <p:txBody>
          <a:bodyPr>
            <a:normAutofit fontScale="90000"/>
          </a:bodyPr>
          <a:lstStyle/>
          <a:p>
            <a:pPr algn="ctr"/>
            <a:br>
              <a:rPr lang="en-US" altLang="en-US" sz="4000" b="1" i="1" dirty="0">
                <a:latin typeface="Times New Roman" pitchFamily="18" charset="0"/>
                <a:cs typeface="Times New Roman" pitchFamily="18" charset="0"/>
              </a:rPr>
            </a:br>
            <a:r>
              <a:rPr lang="en-US" altLang="en-US" sz="4000" b="1" i="1" dirty="0">
                <a:cs typeface="Times New Roman" pitchFamily="18" charset="0"/>
              </a:rPr>
              <a:t>Focus of Presentation</a:t>
            </a:r>
          </a:p>
        </p:txBody>
      </p:sp>
      <p:sp>
        <p:nvSpPr>
          <p:cNvPr id="5" name="Content Placeholder 4"/>
          <p:cNvSpPr>
            <a:spLocks noGrp="1"/>
          </p:cNvSpPr>
          <p:nvPr>
            <p:ph idx="1"/>
          </p:nvPr>
        </p:nvSpPr>
        <p:spPr>
          <a:xfrm>
            <a:off x="533400" y="1676400"/>
            <a:ext cx="8229600" cy="4648200"/>
          </a:xfrm>
        </p:spPr>
        <p:txBody>
          <a:bodyPr/>
          <a:lstStyle/>
          <a:p>
            <a:pPr marL="0" indent="0">
              <a:buFont typeface="Wingdings" pitchFamily="2" charset="2"/>
              <a:buNone/>
              <a:defRPr/>
            </a:pPr>
            <a:endParaRPr lang="en-US" u="sng" dirty="0">
              <a:latin typeface="Times New Roman" panose="02020603050405020304" pitchFamily="18" charset="0"/>
              <a:cs typeface="Times New Roman" panose="02020603050405020304" pitchFamily="18" charset="0"/>
            </a:endParaRPr>
          </a:p>
          <a:p>
            <a:pPr>
              <a:buFont typeface="Wingdings" pitchFamily="2" charset="2"/>
              <a:buChar char="Ø"/>
              <a:defRPr/>
            </a:pPr>
            <a:r>
              <a:rPr lang="en-US" sz="2400" dirty="0">
                <a:cs typeface="Times New Roman" panose="02020603050405020304" pitchFamily="18" charset="0"/>
              </a:rPr>
              <a:t>Key requirements of the No Surprises Act for physician practices.</a:t>
            </a:r>
          </a:p>
          <a:p>
            <a:pPr>
              <a:buFont typeface="Wingdings" pitchFamily="2" charset="2"/>
              <a:buChar char="Ø"/>
              <a:defRPr/>
            </a:pPr>
            <a:r>
              <a:rPr lang="en-US" sz="2400" dirty="0">
                <a:cs typeface="Times New Roman" panose="02020603050405020304" pitchFamily="18" charset="0"/>
              </a:rPr>
              <a:t>Recent cases by the Department of Justice involving  improper referral relationships by physician practices.</a:t>
            </a:r>
          </a:p>
          <a:p>
            <a:pPr>
              <a:buFont typeface="Wingdings" pitchFamily="2" charset="2"/>
              <a:buChar char="Ø"/>
              <a:defRPr/>
            </a:pPr>
            <a:r>
              <a:rPr lang="en-US" sz="2400" dirty="0">
                <a:cs typeface="Times New Roman" panose="02020603050405020304" pitchFamily="18" charset="0"/>
              </a:rPr>
              <a:t>Stark Law Changes and Physician Compensation.</a:t>
            </a:r>
          </a:p>
          <a:p>
            <a:pPr>
              <a:buFont typeface="Wingdings" pitchFamily="2" charset="2"/>
              <a:buChar char="Ø"/>
              <a:defRPr/>
            </a:pPr>
            <a:r>
              <a:rPr lang="en-US" sz="2400" dirty="0">
                <a:cs typeface="Times New Roman" panose="02020603050405020304" pitchFamily="18" charset="0"/>
              </a:rPr>
              <a:t>The Biden Administration’s directives regarding (physician) non-compete agreements.</a:t>
            </a:r>
          </a:p>
          <a:p>
            <a:pPr>
              <a:buFont typeface="Wingdings" pitchFamily="2" charset="2"/>
              <a:buChar char="Ø"/>
              <a:defRPr/>
            </a:pPr>
            <a:r>
              <a:rPr lang="en-US" sz="2400" dirty="0">
                <a:cs typeface="Times New Roman" panose="02020603050405020304" pitchFamily="18" charset="0"/>
              </a:rPr>
              <a:t>Audits and potential liability for use of COVID-19.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76200" y="1295400"/>
            <a:ext cx="8915400" cy="1295400"/>
          </a:xfrm>
        </p:spPr>
        <p:txBody>
          <a:bodyPr/>
          <a:lstStyle/>
          <a:p>
            <a:pPr algn="ctr"/>
            <a:r>
              <a:rPr lang="en-US" altLang="en-US" sz="4000" b="1" i="1" dirty="0">
                <a:cs typeface="Times New Roman" pitchFamily="18" charset="0"/>
              </a:rPr>
              <a:t>No Surprises Act – Proposed Rules</a:t>
            </a:r>
          </a:p>
        </p:txBody>
      </p:sp>
      <p:sp>
        <p:nvSpPr>
          <p:cNvPr id="5123" name="Content Placeholder 2"/>
          <p:cNvSpPr>
            <a:spLocks noGrp="1"/>
          </p:cNvSpPr>
          <p:nvPr>
            <p:ph idx="1"/>
          </p:nvPr>
        </p:nvSpPr>
        <p:spPr>
          <a:xfrm>
            <a:off x="457200" y="2590800"/>
            <a:ext cx="8229600" cy="4267200"/>
          </a:xfrm>
        </p:spPr>
        <p:txBody>
          <a:bodyPr/>
          <a:lstStyle/>
          <a:p>
            <a:pPr marL="0" indent="0">
              <a:buFont typeface="Wingdings" pitchFamily="2" charset="2"/>
              <a:buNone/>
              <a:defRPr/>
            </a:pPr>
            <a:r>
              <a:rPr lang="en-US" sz="2600" u="sng" dirty="0">
                <a:cs typeface="Times New Roman" panose="02020603050405020304" pitchFamily="18" charset="0"/>
              </a:rPr>
              <a:t>Highlights</a:t>
            </a:r>
          </a:p>
          <a:p>
            <a:pPr>
              <a:buFont typeface="Wingdings" pitchFamily="2" charset="2"/>
              <a:buChar char="Ø"/>
              <a:defRPr/>
            </a:pPr>
            <a:r>
              <a:rPr lang="en-US" sz="2600" dirty="0">
                <a:cs typeface="Times New Roman" panose="02020603050405020304" pitchFamily="18" charset="0"/>
              </a:rPr>
              <a:t>Most provisions in the recent proposed rule will not take effect until January 1, 2022.</a:t>
            </a:r>
          </a:p>
          <a:p>
            <a:pPr>
              <a:buFont typeface="Wingdings" pitchFamily="2" charset="2"/>
              <a:buChar char="Ø"/>
              <a:defRPr/>
            </a:pPr>
            <a:r>
              <a:rPr lang="en-US" sz="2600" b="1" dirty="0">
                <a:cs typeface="Times New Roman" panose="02020603050405020304" pitchFamily="18" charset="0"/>
              </a:rPr>
              <a:t>Bans surprise billing for emergency services.</a:t>
            </a:r>
          </a:p>
          <a:p>
            <a:pPr lvl="1">
              <a:buFont typeface="Wingdings" pitchFamily="2" charset="2"/>
              <a:buChar char="Ø"/>
              <a:defRPr/>
            </a:pPr>
            <a:r>
              <a:rPr lang="en-US" sz="2200" dirty="0">
                <a:cs typeface="Times New Roman" panose="02020603050405020304" pitchFamily="18" charset="0"/>
              </a:rPr>
              <a:t>Bans surprise billing for emergency services, regardless of where they are provided.</a:t>
            </a:r>
          </a:p>
          <a:p>
            <a:pPr lvl="1">
              <a:buFont typeface="Wingdings" pitchFamily="2" charset="2"/>
              <a:buChar char="Ø"/>
              <a:defRPr/>
            </a:pPr>
            <a:r>
              <a:rPr lang="en-US" sz="2200" dirty="0">
                <a:cs typeface="Times New Roman" panose="02020603050405020304" pitchFamily="18" charset="0"/>
              </a:rPr>
              <a:t>Providers are required to bill emergency services on an in-network basis without prior authorization.</a:t>
            </a:r>
          </a:p>
          <a:p>
            <a:pPr marL="457200" lvl="1" indent="0">
              <a:buNone/>
              <a:defRPr/>
            </a:pPr>
            <a:endParaRPr lang="en-US" sz="2200" dirty="0">
              <a:latin typeface="Times New Roman" panose="02020603050405020304" pitchFamily="18" charset="0"/>
              <a:cs typeface="Times New Roman" panose="02020603050405020304" pitchFamily="18" charset="0"/>
            </a:endParaRPr>
          </a:p>
          <a:p>
            <a:pPr lvl="1">
              <a:buFont typeface="Wingdings" pitchFamily="2" charset="2"/>
              <a:buChar char="Ø"/>
              <a:defRPr/>
            </a:pPr>
            <a:endParaRPr lang="en-US" sz="2000" dirty="0">
              <a:latin typeface="Times New Roman" panose="02020603050405020304" pitchFamily="18" charset="0"/>
              <a:cs typeface="Times New Roman" panose="02020603050405020304" pitchFamily="18" charset="0"/>
            </a:endParaRPr>
          </a:p>
          <a:p>
            <a:pPr marL="0" indent="0">
              <a:buNone/>
              <a:defRPr/>
            </a:pPr>
            <a:endParaRPr lang="en-US" sz="2400" dirty="0">
              <a:latin typeface="Times New Roman" panose="02020603050405020304" pitchFamily="18" charset="0"/>
              <a:cs typeface="Times New Roman" panose="02020603050405020304" pitchFamily="18" charset="0"/>
            </a:endParaRPr>
          </a:p>
          <a:p>
            <a:pPr marL="0" indent="0">
              <a:buNone/>
              <a:defRPr/>
            </a:pPr>
            <a:r>
              <a:rPr lang="en-US" sz="2400" dirty="0">
                <a:latin typeface="Times New Roman" panose="02020603050405020304" pitchFamily="18" charset="0"/>
                <a:cs typeface="Times New Roman" panose="02020603050405020304" pitchFamily="18" charset="0"/>
              </a:rPr>
              <a:t>		</a:t>
            </a:r>
          </a:p>
          <a:p>
            <a:pPr marL="0" indent="0">
              <a:buNone/>
            </a:pPr>
            <a:endParaRPr lang="en-US" alt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72911" y="1143000"/>
            <a:ext cx="8229600" cy="609600"/>
          </a:xfrm>
        </p:spPr>
        <p:txBody>
          <a:bodyPr/>
          <a:lstStyle/>
          <a:p>
            <a:pPr algn="r"/>
            <a:r>
              <a:rPr lang="en-US" altLang="en-US" sz="3800" b="1" i="1" dirty="0">
                <a:latin typeface="Times New Roman" panose="02020603050405020304" pitchFamily="18" charset="0"/>
                <a:cs typeface="Times New Roman" panose="02020603050405020304" pitchFamily="18" charset="0"/>
              </a:rPr>
              <a:t>No Surprises Act – Proposed Rules</a:t>
            </a:r>
          </a:p>
        </p:txBody>
      </p:sp>
      <p:sp>
        <p:nvSpPr>
          <p:cNvPr id="3" name="Content Placeholder 2"/>
          <p:cNvSpPr>
            <a:spLocks noGrp="1"/>
          </p:cNvSpPr>
          <p:nvPr>
            <p:ph idx="1"/>
          </p:nvPr>
        </p:nvSpPr>
        <p:spPr>
          <a:xfrm>
            <a:off x="572911" y="2057400"/>
            <a:ext cx="8229600" cy="4495800"/>
          </a:xfrm>
        </p:spPr>
        <p:txBody>
          <a:bodyPr/>
          <a:lstStyle/>
          <a:p>
            <a:pPr>
              <a:buFont typeface="Wingdings" pitchFamily="2" charset="2"/>
              <a:buChar char="Ø"/>
              <a:defRPr/>
            </a:pPr>
            <a:r>
              <a:rPr lang="en-US" sz="2600" b="1" dirty="0">
                <a:latin typeface="Times New Roman" panose="02020603050405020304" pitchFamily="18" charset="0"/>
                <a:cs typeface="Times New Roman" panose="02020603050405020304" pitchFamily="18" charset="0"/>
              </a:rPr>
              <a:t>Bans high out-of-network cost-sharing for emergency and nonemergency services.</a:t>
            </a:r>
          </a:p>
          <a:p>
            <a:pPr lvl="1">
              <a:buFont typeface="Wingdings" pitchFamily="2" charset="2"/>
              <a:buChar char="Ø"/>
              <a:defRPr/>
            </a:pPr>
            <a:r>
              <a:rPr lang="en-US" sz="2200" dirty="0">
                <a:latin typeface="Times New Roman" panose="02020603050405020304" pitchFamily="18" charset="0"/>
                <a:cs typeface="Times New Roman" panose="02020603050405020304" pitchFamily="18" charset="0"/>
              </a:rPr>
              <a:t>CMS proposed that cost-sharing can’t be higher than if the services were provided by an in-network physician.</a:t>
            </a:r>
          </a:p>
          <a:p>
            <a:pPr>
              <a:buFont typeface="Wingdings" pitchFamily="2" charset="2"/>
              <a:buChar char="Ø"/>
              <a:defRPr/>
            </a:pPr>
            <a:r>
              <a:rPr lang="en-US" sz="2600" b="1" dirty="0">
                <a:latin typeface="Times New Roman" panose="02020603050405020304" pitchFamily="18" charset="0"/>
                <a:cs typeface="Times New Roman" panose="02020603050405020304" pitchFamily="18" charset="0"/>
              </a:rPr>
              <a:t>Bans surprise billing for ancillary services and any “others”.</a:t>
            </a:r>
          </a:p>
          <a:p>
            <a:pPr lvl="1">
              <a:buFont typeface="Wingdings" pitchFamily="2" charset="2"/>
              <a:buChar char="Ø"/>
              <a:defRPr/>
            </a:pPr>
            <a:r>
              <a:rPr lang="en-US" sz="2200" dirty="0">
                <a:latin typeface="Times New Roman" panose="02020603050405020304" pitchFamily="18" charset="0"/>
                <a:cs typeface="Times New Roman" panose="02020603050405020304" pitchFamily="18" charset="0"/>
              </a:rPr>
              <a:t>Prohibits out-of-network charges for ancillary care in in-network facilities in all instances.</a:t>
            </a:r>
          </a:p>
          <a:p>
            <a:pPr>
              <a:buFont typeface="Wingdings" pitchFamily="2" charset="2"/>
              <a:buChar char="Ø"/>
              <a:defRPr/>
            </a:pPr>
            <a:r>
              <a:rPr lang="en-US" sz="2600" b="1" dirty="0">
                <a:latin typeface="Times New Roman" panose="02020603050405020304" pitchFamily="18" charset="0"/>
                <a:cs typeface="Times New Roman" panose="02020603050405020304" pitchFamily="18" charset="0"/>
              </a:rPr>
              <a:t>Interim payment or notice of denial from insurers.</a:t>
            </a:r>
          </a:p>
          <a:p>
            <a:pPr lvl="1">
              <a:buFont typeface="Wingdings" pitchFamily="2" charset="2"/>
              <a:buChar char="Ø"/>
              <a:defRPr/>
            </a:pPr>
            <a:r>
              <a:rPr lang="en-US" sz="2200" dirty="0">
                <a:latin typeface="Times New Roman" panose="02020603050405020304" pitchFamily="18" charset="0"/>
                <a:cs typeface="Times New Roman" panose="02020603050405020304" pitchFamily="18" charset="0"/>
              </a:rPr>
              <a:t>Requires health plans to make an initial payment or issue a notice of denial to providers within 30 days of a clean claim.</a:t>
            </a:r>
          </a:p>
          <a:p>
            <a:pPr>
              <a:buFont typeface="Wingdings" pitchFamily="2" charset="2"/>
              <a:buChar char="Ø"/>
              <a:defRPr/>
            </a:pP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30578" y="1524000"/>
            <a:ext cx="8229600" cy="533400"/>
          </a:xfrm>
        </p:spPr>
        <p:txBody>
          <a:bodyPr/>
          <a:lstStyle/>
          <a:p>
            <a:pPr algn="r"/>
            <a:r>
              <a:rPr lang="en-US" altLang="en-US" sz="3600" b="1" i="1" dirty="0">
                <a:latin typeface="Times New Roman" pitchFamily="18" charset="0"/>
                <a:cs typeface="Times New Roman" pitchFamily="18" charset="0"/>
              </a:rPr>
              <a:t>No Surprises Act – Proposed Rules</a:t>
            </a:r>
          </a:p>
        </p:txBody>
      </p:sp>
      <p:sp>
        <p:nvSpPr>
          <p:cNvPr id="8195" name="Content Placeholder 2"/>
          <p:cNvSpPr>
            <a:spLocks noGrp="1"/>
          </p:cNvSpPr>
          <p:nvPr>
            <p:ph idx="1"/>
          </p:nvPr>
        </p:nvSpPr>
        <p:spPr>
          <a:xfrm>
            <a:off x="530578" y="2286000"/>
            <a:ext cx="8229600" cy="4038600"/>
          </a:xfrm>
        </p:spPr>
        <p:txBody>
          <a:bodyPr/>
          <a:lstStyle/>
          <a:p>
            <a:pPr>
              <a:buFont typeface="Wingdings" pitchFamily="2" charset="2"/>
              <a:buChar char="Ø"/>
              <a:defRPr/>
            </a:pPr>
            <a:r>
              <a:rPr lang="en-US" sz="2600" b="1" dirty="0">
                <a:latin typeface="Times New Roman" panose="02020603050405020304" pitchFamily="18" charset="0"/>
                <a:cs typeface="Times New Roman" panose="02020603050405020304" pitchFamily="18" charset="0"/>
              </a:rPr>
              <a:t>Consent process to waive balance-billing protections.</a:t>
            </a:r>
          </a:p>
          <a:p>
            <a:pPr lvl="1">
              <a:buFont typeface="Wingdings" pitchFamily="2" charset="2"/>
              <a:buChar char="Ø"/>
              <a:defRPr/>
            </a:pPr>
            <a:r>
              <a:rPr lang="en-US" sz="2000" dirty="0">
                <a:latin typeface="Times New Roman" panose="02020603050405020304" pitchFamily="18" charset="0"/>
                <a:cs typeface="Times New Roman" panose="02020603050405020304" pitchFamily="18" charset="0"/>
              </a:rPr>
              <a:t>Allows patients to waive their balance-billing protections and consent to out-of-network charges.</a:t>
            </a:r>
          </a:p>
          <a:p>
            <a:pPr lvl="1">
              <a:buFont typeface="Wingdings" pitchFamily="2" charset="2"/>
              <a:buChar char="Ø"/>
              <a:defRPr/>
            </a:pPr>
            <a:r>
              <a:rPr lang="en-US" sz="2000" dirty="0">
                <a:latin typeface="Times New Roman" panose="02020603050405020304" pitchFamily="18" charset="0"/>
                <a:cs typeface="Times New Roman" panose="02020603050405020304" pitchFamily="18" charset="0"/>
              </a:rPr>
              <a:t>Providers can’t use this for emergency services some ancillary services.</a:t>
            </a:r>
          </a:p>
          <a:p>
            <a:pPr>
              <a:buFont typeface="Wingdings" pitchFamily="2" charset="2"/>
              <a:buChar char="Ø"/>
              <a:defRPr/>
            </a:pPr>
            <a:r>
              <a:rPr lang="en-US" sz="2600" b="1" dirty="0">
                <a:latin typeface="Times New Roman" panose="02020603050405020304" pitchFamily="18" charset="0"/>
                <a:cs typeface="Times New Roman" panose="02020603050405020304" pitchFamily="18" charset="0"/>
              </a:rPr>
              <a:t>Providers must disclose balance-billing protections.</a:t>
            </a:r>
          </a:p>
          <a:p>
            <a:pPr lvl="1">
              <a:buFont typeface="Wingdings" pitchFamily="2" charset="2"/>
              <a:buChar char="Ø"/>
              <a:defRPr/>
            </a:pPr>
            <a:r>
              <a:rPr lang="en-US" sz="2000" dirty="0">
                <a:latin typeface="Times New Roman" panose="02020603050405020304" pitchFamily="18" charset="0"/>
                <a:cs typeface="Times New Roman" panose="02020603050405020304" pitchFamily="18" charset="0"/>
              </a:rPr>
              <a:t>Providers will be required to post publicly to inform patients about their surprise-billing protections.</a:t>
            </a:r>
          </a:p>
          <a:p>
            <a:pPr lvl="1">
              <a:buFont typeface="Wingdings" pitchFamily="2" charset="2"/>
              <a:buChar char="Ø"/>
              <a:defRPr/>
            </a:pPr>
            <a:endParaRPr lang="en-US" sz="2000" dirty="0">
              <a:latin typeface="Times New Roman" panose="02020603050405020304" pitchFamily="18" charset="0"/>
              <a:cs typeface="Times New Roman" panose="02020603050405020304" pitchFamily="18" charset="0"/>
            </a:endParaRPr>
          </a:p>
          <a:p>
            <a:pPr>
              <a:buFont typeface="Wingdings" pitchFamily="2" charset="2"/>
              <a:buChar char="Ø"/>
            </a:pPr>
            <a:endParaRPr lang="en-US" alt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524000"/>
            <a:ext cx="8229600" cy="1143000"/>
          </a:xfrm>
        </p:spPr>
        <p:txBody>
          <a:bodyPr/>
          <a:lstStyle/>
          <a:p>
            <a:pPr algn="ctr"/>
            <a:r>
              <a:rPr lang="en-US" altLang="en-US" sz="3600" b="1" i="1" dirty="0">
                <a:latin typeface="Times New Roman" pitchFamily="18" charset="0"/>
                <a:cs typeface="Times New Roman" pitchFamily="18" charset="0"/>
              </a:rPr>
              <a:t>Compliance and the DOJ</a:t>
            </a:r>
          </a:p>
        </p:txBody>
      </p:sp>
      <p:sp>
        <p:nvSpPr>
          <p:cNvPr id="7173" name="Slide Number Placeholder 1"/>
          <p:cNvSpPr>
            <a:spLocks noGrp="1"/>
          </p:cNvSpPr>
          <p:nvPr>
            <p:ph type="sldNum" sz="quarter" idx="12"/>
          </p:nvPr>
        </p:nvSpPr>
        <p:spPr>
          <a:noFill/>
        </p:spPr>
        <p:txBody>
          <a:bodyPr/>
          <a:lstStyle>
            <a:lvl1pPr eaLnBrk="0" hangingPunct="0">
              <a:spcBef>
                <a:spcPct val="20000"/>
              </a:spcBef>
              <a:buFont typeface="Wingdings" pitchFamily="2" charset="2"/>
              <a:buChar char="§"/>
              <a:defRPr sz="3200">
                <a:solidFill>
                  <a:srgbClr val="00002E"/>
                </a:solidFill>
                <a:latin typeface="Arial" charset="0"/>
              </a:defRPr>
            </a:lvl1pPr>
            <a:lvl2pPr marL="742950" indent="-285750" eaLnBrk="0" hangingPunct="0">
              <a:spcBef>
                <a:spcPct val="20000"/>
              </a:spcBef>
              <a:buFont typeface="Wingdings" pitchFamily="2" charset="2"/>
              <a:buChar char="§"/>
              <a:defRPr sz="2800">
                <a:solidFill>
                  <a:srgbClr val="00002E"/>
                </a:solidFill>
                <a:latin typeface="Arial" charset="0"/>
              </a:defRPr>
            </a:lvl2pPr>
            <a:lvl3pPr marL="1143000" indent="-228600" eaLnBrk="0" hangingPunct="0">
              <a:spcBef>
                <a:spcPct val="20000"/>
              </a:spcBef>
              <a:buFont typeface="Wingdings" pitchFamily="2" charset="2"/>
              <a:buChar char="§"/>
              <a:defRPr sz="2400">
                <a:solidFill>
                  <a:srgbClr val="00002E"/>
                </a:solidFill>
                <a:latin typeface="Arial" charset="0"/>
              </a:defRPr>
            </a:lvl3pPr>
            <a:lvl4pPr marL="1600200" indent="-228600" eaLnBrk="0" hangingPunct="0">
              <a:spcBef>
                <a:spcPct val="20000"/>
              </a:spcBef>
              <a:buFont typeface="Wingdings" pitchFamily="2" charset="2"/>
              <a:buChar char="§"/>
              <a:defRPr sz="2000">
                <a:solidFill>
                  <a:srgbClr val="00002E"/>
                </a:solidFill>
                <a:latin typeface="Arial" charset="0"/>
              </a:defRPr>
            </a:lvl4pPr>
            <a:lvl5pPr marL="2057400" indent="-228600" eaLnBrk="0" hangingPunct="0">
              <a:spcBef>
                <a:spcPct val="20000"/>
              </a:spcBef>
              <a:buFont typeface="Wingdings" pitchFamily="2" charset="2"/>
              <a:buChar char="§"/>
              <a:defRPr sz="2000">
                <a:solidFill>
                  <a:srgbClr val="00002E"/>
                </a:solidFill>
                <a:latin typeface="Arial" charset="0"/>
              </a:defRPr>
            </a:lvl5pPr>
            <a:lvl6pPr marL="2514600" indent="-228600" eaLnBrk="0" fontAlgn="base" hangingPunct="0">
              <a:spcBef>
                <a:spcPct val="20000"/>
              </a:spcBef>
              <a:spcAft>
                <a:spcPct val="0"/>
              </a:spcAft>
              <a:buFont typeface="Wingdings" pitchFamily="2" charset="2"/>
              <a:buChar char="§"/>
              <a:defRPr sz="2000">
                <a:solidFill>
                  <a:srgbClr val="00002E"/>
                </a:solidFill>
                <a:latin typeface="Arial" charset="0"/>
              </a:defRPr>
            </a:lvl6pPr>
            <a:lvl7pPr marL="2971800" indent="-228600" eaLnBrk="0" fontAlgn="base" hangingPunct="0">
              <a:spcBef>
                <a:spcPct val="20000"/>
              </a:spcBef>
              <a:spcAft>
                <a:spcPct val="0"/>
              </a:spcAft>
              <a:buFont typeface="Wingdings" pitchFamily="2" charset="2"/>
              <a:buChar char="§"/>
              <a:defRPr sz="2000">
                <a:solidFill>
                  <a:srgbClr val="00002E"/>
                </a:solidFill>
                <a:latin typeface="Arial" charset="0"/>
              </a:defRPr>
            </a:lvl7pPr>
            <a:lvl8pPr marL="3429000" indent="-228600" eaLnBrk="0" fontAlgn="base" hangingPunct="0">
              <a:spcBef>
                <a:spcPct val="20000"/>
              </a:spcBef>
              <a:spcAft>
                <a:spcPct val="0"/>
              </a:spcAft>
              <a:buFont typeface="Wingdings" pitchFamily="2" charset="2"/>
              <a:buChar char="§"/>
              <a:defRPr sz="2000">
                <a:solidFill>
                  <a:srgbClr val="00002E"/>
                </a:solidFill>
                <a:latin typeface="Arial" charset="0"/>
              </a:defRPr>
            </a:lvl8pPr>
            <a:lvl9pPr marL="3886200" indent="-228600" eaLnBrk="0" fontAlgn="base" hangingPunct="0">
              <a:spcBef>
                <a:spcPct val="20000"/>
              </a:spcBef>
              <a:spcAft>
                <a:spcPct val="0"/>
              </a:spcAft>
              <a:buFont typeface="Wingdings" pitchFamily="2" charset="2"/>
              <a:buChar char="§"/>
              <a:defRPr sz="2000">
                <a:solidFill>
                  <a:srgbClr val="00002E"/>
                </a:solidFill>
                <a:latin typeface="Arial" charset="0"/>
              </a:defRPr>
            </a:lvl9pPr>
          </a:lstStyle>
          <a:p>
            <a:pPr eaLnBrk="1" hangingPunct="1">
              <a:spcBef>
                <a:spcPct val="0"/>
              </a:spcBef>
              <a:buFontTx/>
              <a:buNone/>
            </a:pPr>
            <a:fld id="{09547E79-69A6-471E-9F36-8774A967A513}" type="slidenum">
              <a:rPr lang="en-US" altLang="en-US" sz="1400" smtClean="0"/>
              <a:pPr eaLnBrk="1" hangingPunct="1">
                <a:spcBef>
                  <a:spcPct val="0"/>
                </a:spcBef>
                <a:buFontTx/>
                <a:buNone/>
              </a:pPr>
              <a:t>6</a:t>
            </a:fld>
            <a:endParaRPr lang="en-US" altLang="en-US" sz="14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2514600"/>
            <a:ext cx="5410200" cy="3852063"/>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3400" y="1371600"/>
            <a:ext cx="8229600" cy="762000"/>
          </a:xfrm>
        </p:spPr>
        <p:txBody>
          <a:bodyPr/>
          <a:lstStyle/>
          <a:p>
            <a:pPr algn="r"/>
            <a:r>
              <a:rPr lang="en-US" altLang="en-US" sz="3600" b="1" i="1" dirty="0">
                <a:latin typeface="Times New Roman" pitchFamily="18" charset="0"/>
                <a:cs typeface="Times New Roman" pitchFamily="18" charset="0"/>
              </a:rPr>
              <a:t>No Surprises Act – Proposed Rules </a:t>
            </a:r>
          </a:p>
        </p:txBody>
      </p:sp>
      <p:sp>
        <p:nvSpPr>
          <p:cNvPr id="9219" name="Content Placeholder 2"/>
          <p:cNvSpPr>
            <a:spLocks noGrp="1"/>
          </p:cNvSpPr>
          <p:nvPr>
            <p:ph idx="1"/>
          </p:nvPr>
        </p:nvSpPr>
        <p:spPr>
          <a:xfrm>
            <a:off x="533400" y="2286000"/>
            <a:ext cx="8229600" cy="3962400"/>
          </a:xfrm>
        </p:spPr>
        <p:txBody>
          <a:bodyPr/>
          <a:lstStyle/>
          <a:p>
            <a:pPr>
              <a:buFont typeface="Wingdings" pitchFamily="2" charset="2"/>
              <a:buChar char="Ø"/>
              <a:defRPr/>
            </a:pPr>
            <a:r>
              <a:rPr lang="en-US" sz="2600" b="1" dirty="0">
                <a:latin typeface="Times New Roman" panose="02020603050405020304" pitchFamily="18" charset="0"/>
                <a:cs typeface="Times New Roman" panose="02020603050405020304" pitchFamily="18" charset="0"/>
              </a:rPr>
              <a:t>Qualifying payment amount.</a:t>
            </a:r>
          </a:p>
          <a:p>
            <a:pPr lvl="1">
              <a:buFont typeface="Wingdings" pitchFamily="2" charset="2"/>
              <a:buChar char="Ø"/>
              <a:defRPr/>
            </a:pPr>
            <a:r>
              <a:rPr lang="en-US" sz="2000" dirty="0">
                <a:latin typeface="Times New Roman" panose="02020603050405020304" pitchFamily="18" charset="0"/>
                <a:cs typeface="Times New Roman" panose="02020603050405020304" pitchFamily="18" charset="0"/>
              </a:rPr>
              <a:t>CMS defined the qualifying payment amount, which will calculate patient cost-sharing and be used by an arbiter in the independent dispute resolution process, as the issuer’s median in-network rate for 2019 trended forward.</a:t>
            </a:r>
          </a:p>
          <a:p>
            <a:pPr>
              <a:buFont typeface="Wingdings" pitchFamily="2" charset="2"/>
              <a:buChar char="Ø"/>
              <a:defRPr/>
            </a:pPr>
            <a:r>
              <a:rPr lang="en-US" sz="2600" b="1" dirty="0">
                <a:latin typeface="Times New Roman" panose="02020603050405020304" pitchFamily="18" charset="0"/>
                <a:cs typeface="Times New Roman" panose="02020603050405020304" pitchFamily="18" charset="0"/>
              </a:rPr>
              <a:t>Complaint process.</a:t>
            </a:r>
          </a:p>
          <a:p>
            <a:pPr lvl="1">
              <a:buFont typeface="Wingdings" pitchFamily="2" charset="2"/>
              <a:buChar char="Ø"/>
              <a:defRPr/>
            </a:pPr>
            <a:r>
              <a:rPr lang="en-US" sz="2000" dirty="0">
                <a:latin typeface="Times New Roman" panose="02020603050405020304" pitchFamily="18" charset="0"/>
                <a:cs typeface="Times New Roman" panose="02020603050405020304" pitchFamily="18" charset="0"/>
              </a:rPr>
              <a:t>CMS will establish a process for which patient and others can submit complaints about violations of the balance-billing requirements.</a:t>
            </a:r>
          </a:p>
          <a:p>
            <a:pPr>
              <a:buFont typeface="Wingdings" pitchFamily="2" charset="2"/>
              <a:buChar char="Ø"/>
              <a:defRPr/>
            </a:pPr>
            <a:r>
              <a:rPr lang="en-US" sz="2600" b="1" dirty="0">
                <a:latin typeface="Times New Roman" panose="02020603050405020304" pitchFamily="18" charset="0"/>
                <a:cs typeface="Times New Roman" panose="02020603050405020304" pitchFamily="18" charset="0"/>
              </a:rPr>
              <a:t>Arbitration process.</a:t>
            </a:r>
          </a:p>
          <a:p>
            <a:pPr lvl="1">
              <a:buFont typeface="Wingdings" pitchFamily="2" charset="2"/>
              <a:buChar char="Ø"/>
              <a:defRPr/>
            </a:pPr>
            <a:r>
              <a:rPr lang="en-US" sz="2000" dirty="0">
                <a:latin typeface="Times New Roman" panose="02020603050405020304" pitchFamily="18" charset="0"/>
                <a:cs typeface="Times New Roman" panose="02020603050405020304" pitchFamily="18" charset="0"/>
              </a:rPr>
              <a:t>The first interim rule doesn’t discuss the dispute resolution process.</a:t>
            </a:r>
          </a:p>
          <a:p>
            <a:pPr>
              <a:buFont typeface="Wingdings" pitchFamily="2" charset="2"/>
              <a:buChar char="Ø"/>
            </a:pPr>
            <a:endParaRPr lang="en-US" alt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a:xfrm>
            <a:off x="457200" y="1143000"/>
            <a:ext cx="8229600" cy="1371600"/>
          </a:xfrm>
        </p:spPr>
        <p:txBody>
          <a:bodyPr/>
          <a:lstStyle/>
          <a:p>
            <a:pPr algn="r"/>
            <a:r>
              <a:rPr lang="en-US" altLang="en-US" sz="3400" b="1" i="1" dirty="0">
                <a:latin typeface="Times New Roman" pitchFamily="18" charset="0"/>
                <a:cs typeface="Times New Roman" pitchFamily="18" charset="0"/>
              </a:rPr>
              <a:t>Recent DOJ Fraud Cases Involving Illegal Payments to Physicians for Referrals</a:t>
            </a:r>
            <a:endParaRPr lang="en-US" altLang="en-US" sz="3400" dirty="0"/>
          </a:p>
        </p:txBody>
      </p:sp>
      <p:sp>
        <p:nvSpPr>
          <p:cNvPr id="10243" name="Content Placeholder 4"/>
          <p:cNvSpPr>
            <a:spLocks noGrp="1"/>
          </p:cNvSpPr>
          <p:nvPr>
            <p:ph idx="1"/>
          </p:nvPr>
        </p:nvSpPr>
        <p:spPr>
          <a:xfrm>
            <a:off x="533400" y="2514600"/>
            <a:ext cx="8229600" cy="4038600"/>
          </a:xfrm>
        </p:spPr>
        <p:txBody>
          <a:bodyPr/>
          <a:lstStyle/>
          <a:p>
            <a:pPr marL="0" indent="0">
              <a:buNone/>
            </a:pPr>
            <a:r>
              <a:rPr lang="en-US" altLang="en-US" sz="2000" b="1" dirty="0">
                <a:latin typeface="Times New Roman" panose="02020603050405020304" pitchFamily="18" charset="0"/>
                <a:cs typeface="Times New Roman" panose="02020603050405020304" pitchFamily="18" charset="0"/>
              </a:rPr>
              <a:t>Prime Healthcare Services and Two Doctors Paid $37.5 million to settle False Claims Act allegations</a:t>
            </a:r>
            <a:endParaRPr lang="en-US" sz="1800" b="1" i="1" dirty="0">
              <a:solidFill>
                <a:srgbClr val="171E24"/>
              </a:solidFill>
              <a:effectLst/>
              <a:latin typeface="Times New Roman" panose="02020603050405020304" pitchFamily="18" charset="0"/>
              <a:cs typeface="Times New Roman" panose="02020603050405020304" pitchFamily="18" charset="0"/>
            </a:endParaRPr>
          </a:p>
          <a:p>
            <a:pPr marL="0" indent="0" algn="l">
              <a:buNone/>
            </a:pPr>
            <a:r>
              <a:rPr lang="en-US" sz="1800" b="1" i="1" dirty="0">
                <a:solidFill>
                  <a:srgbClr val="171E24"/>
                </a:solidFill>
                <a:effectLst/>
                <a:latin typeface="Times New Roman" panose="02020603050405020304" pitchFamily="18" charset="0"/>
                <a:cs typeface="Times New Roman" panose="02020603050405020304" pitchFamily="18" charset="0"/>
              </a:rPr>
              <a:t>The settlement resolves allegations that:</a:t>
            </a:r>
          </a:p>
          <a:p>
            <a:pPr algn="l">
              <a:buFont typeface="Arial" panose="020B0604020202020204" pitchFamily="34" charset="0"/>
              <a:buChar char="•"/>
            </a:pPr>
            <a:r>
              <a:rPr lang="en-US" sz="1600" i="0" dirty="0">
                <a:solidFill>
                  <a:srgbClr val="171E24"/>
                </a:solidFill>
                <a:effectLst/>
                <a:latin typeface="Times New Roman" panose="02020603050405020304" pitchFamily="18" charset="0"/>
                <a:cs typeface="Times New Roman" panose="02020603050405020304" pitchFamily="18" charset="0"/>
              </a:rPr>
              <a:t>Prime paid kickbacks by paying a purchase price for Dr. Arunasalam’s physician practice and surgery center that </a:t>
            </a:r>
            <a:r>
              <a:rPr lang="en-US" sz="1600" b="0" i="0" dirty="0">
                <a:solidFill>
                  <a:srgbClr val="171E24"/>
                </a:solidFill>
                <a:effectLst/>
                <a:latin typeface="Georgia" panose="02040502050405020303" pitchFamily="18" charset="0"/>
              </a:rPr>
              <a:t>exceeded fair market value and was not commercially reasonable. </a:t>
            </a:r>
          </a:p>
          <a:p>
            <a:pPr algn="l">
              <a:buFont typeface="Arial" panose="020B0604020202020204" pitchFamily="34" charset="0"/>
              <a:buChar char="•"/>
            </a:pPr>
            <a:r>
              <a:rPr lang="en-US" sz="1600" b="0" i="0" dirty="0">
                <a:solidFill>
                  <a:srgbClr val="171E24"/>
                </a:solidFill>
                <a:effectLst/>
                <a:latin typeface="Georgia" panose="02040502050405020303" pitchFamily="18" charset="0"/>
              </a:rPr>
              <a:t>Prime also knowingly overcompensated Dr. Arunasalam in an employment agreement that was based on the volume and value of his patient referrals;</a:t>
            </a:r>
          </a:p>
          <a:p>
            <a:pPr algn="l">
              <a:buFont typeface="Arial" panose="020B0604020202020204" pitchFamily="34" charset="0"/>
              <a:buChar char="•"/>
            </a:pPr>
            <a:r>
              <a:rPr lang="en-US" sz="1600" dirty="0">
                <a:solidFill>
                  <a:srgbClr val="171E24"/>
                </a:solidFill>
                <a:latin typeface="Georgia" panose="02040502050405020303" pitchFamily="18" charset="0"/>
              </a:rPr>
              <a:t>A</a:t>
            </a:r>
            <a:r>
              <a:rPr lang="en-US" sz="1600" b="0" i="0" dirty="0">
                <a:solidFill>
                  <a:srgbClr val="171E24"/>
                </a:solidFill>
                <a:effectLst/>
                <a:latin typeface="Georgia" panose="02040502050405020303" pitchFamily="18" charset="0"/>
              </a:rPr>
              <a:t> vascular provider owned by Prime used Dr. Arunasalam’s billing number to bill Medicare for services that were provided by another physician; and</a:t>
            </a:r>
          </a:p>
          <a:p>
            <a:pPr algn="l">
              <a:buFont typeface="Arial" panose="020B0604020202020204" pitchFamily="34" charset="0"/>
              <a:buChar char="•"/>
            </a:pPr>
            <a:r>
              <a:rPr lang="en-US" sz="1600" b="0" i="0" dirty="0">
                <a:solidFill>
                  <a:srgbClr val="171E24"/>
                </a:solidFill>
                <a:effectLst/>
                <a:latin typeface="Georgia" panose="02040502050405020303" pitchFamily="18" charset="0"/>
              </a:rPr>
              <a:t>Prime hospitals billed Medi-Cal, the Federal Employees Health Benefits Program and the U.S. Department of Labor’s Office of Workers’ Compensation Programs for false claims based on </a:t>
            </a:r>
            <a:r>
              <a:rPr lang="en-US" sz="1600" b="1" i="1" dirty="0">
                <a:solidFill>
                  <a:srgbClr val="171E24"/>
                </a:solidFill>
                <a:effectLst/>
                <a:latin typeface="Georgia" panose="02040502050405020303" pitchFamily="18" charset="0"/>
              </a:rPr>
              <a:t>inflated invoices for implantable medical hardware</a:t>
            </a:r>
            <a:r>
              <a:rPr lang="en-US" sz="1600" b="0" i="0" dirty="0">
                <a:solidFill>
                  <a:srgbClr val="171E24"/>
                </a:solidFill>
                <a:effectLst/>
                <a:latin typeface="Georgia" panose="02040502050405020303" pitchFamily="18" charset="0"/>
              </a:rPr>
              <a:t>.</a:t>
            </a:r>
          </a:p>
          <a:p>
            <a:pPr>
              <a:buFont typeface="Wingdings" panose="05000000000000000000" pitchFamily="2" charset="2"/>
              <a:buChar char="Ø"/>
            </a:pPr>
            <a:endParaRPr lang="en-US" altLang="en-US"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33400" y="1371600"/>
            <a:ext cx="8229600" cy="1066800"/>
          </a:xfrm>
        </p:spPr>
        <p:txBody>
          <a:bodyPr/>
          <a:lstStyle/>
          <a:p>
            <a:pPr algn="r"/>
            <a:r>
              <a:rPr lang="en-US" altLang="en-US" sz="3200" b="1" i="1" dirty="0">
                <a:latin typeface="Times New Roman" pitchFamily="18" charset="0"/>
                <a:cs typeface="Times New Roman" pitchFamily="18" charset="0"/>
              </a:rPr>
              <a:t>Recent DOJ Fraud Cases Involving Illegal Payments to Physicians for Referrals</a:t>
            </a:r>
          </a:p>
        </p:txBody>
      </p:sp>
      <p:sp>
        <p:nvSpPr>
          <p:cNvPr id="13315" name="Content Placeholder 4"/>
          <p:cNvSpPr>
            <a:spLocks noGrp="1"/>
          </p:cNvSpPr>
          <p:nvPr>
            <p:ph idx="1"/>
          </p:nvPr>
        </p:nvSpPr>
        <p:spPr>
          <a:xfrm>
            <a:off x="533400" y="2209800"/>
            <a:ext cx="8229600" cy="4114800"/>
          </a:xfrm>
        </p:spPr>
        <p:txBody>
          <a:bodyPr/>
          <a:lstStyle/>
          <a:p>
            <a:pPr>
              <a:buFont typeface="Wingdings" pitchFamily="2" charset="2"/>
              <a:buChar char="Ø"/>
            </a:pPr>
            <a:endParaRPr lang="en-US" sz="2800" dirty="0">
              <a:latin typeface="Times New Roman" panose="02020603050405020304" pitchFamily="18" charset="0"/>
              <a:cs typeface="Times New Roman" panose="02020603050405020304" pitchFamily="18" charset="0"/>
            </a:endParaRPr>
          </a:p>
          <a:p>
            <a:pPr>
              <a:buFont typeface="Wingdings" pitchFamily="2" charset="2"/>
              <a:buChar char="Ø"/>
            </a:pPr>
            <a:r>
              <a:rPr lang="en-US" sz="2800" b="1" dirty="0">
                <a:latin typeface="Times New Roman" panose="02020603050405020304" pitchFamily="18" charset="0"/>
                <a:cs typeface="Times New Roman" panose="02020603050405020304" pitchFamily="18" charset="0"/>
              </a:rPr>
              <a:t>Advanced Pain Management in Greenfield, WI</a:t>
            </a:r>
          </a:p>
          <a:p>
            <a:pPr lvl="1">
              <a:buFont typeface="Wingdings" pitchFamily="2" charset="2"/>
              <a:buChar char="Ø"/>
            </a:pPr>
            <a:r>
              <a:rPr lang="en-US" sz="2400" dirty="0">
                <a:latin typeface="Times New Roman" panose="02020603050405020304" pitchFamily="18" charset="0"/>
                <a:cs typeface="Times New Roman" panose="02020603050405020304" pitchFamily="18" charset="0"/>
              </a:rPr>
              <a:t>Paid $885,452 to settle False Claims Act violations based on “improperly gifting shares of incentive stock” to non-employee physicians who performed pain management procedures at its ASCs.</a:t>
            </a:r>
          </a:p>
          <a:p>
            <a:pPr lvl="1">
              <a:buFont typeface="Wingdings" pitchFamily="2" charset="2"/>
              <a:buChar char="Ø"/>
            </a:pPr>
            <a:r>
              <a:rPr lang="en-US" sz="2400" dirty="0">
                <a:latin typeface="Times New Roman" panose="02020603050405020304" pitchFamily="18" charset="0"/>
                <a:cs typeface="Times New Roman" panose="02020603050405020304" pitchFamily="18" charset="0"/>
              </a:rPr>
              <a:t>Government also alleged that illegal remuneration was paid for “medical director” services that were not supported by written agreements and services were not recorded.</a:t>
            </a:r>
          </a:p>
          <a:p>
            <a:pPr>
              <a:buFont typeface="Wingdings" pitchFamily="2" charset="2"/>
              <a:buChar char="Ø"/>
            </a:pPr>
            <a:endParaRPr lang="en-US" altLang="en-US" sz="2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2011 Light">
  <a:themeElements>
    <a:clrScheme name="2011 L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011 Ligh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011 L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011 Ligh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011 Ligh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011 Ligh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011 Ligh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011 Ligh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011 Ligh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011 Ligh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011 Ligh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011 Ligh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011 Ligh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011 Ligh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2110</TotalTime>
  <Words>1496</Words>
  <Application>Microsoft Office PowerPoint</Application>
  <PresentationFormat>On-screen Show (4:3)</PresentationFormat>
  <Paragraphs>118</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Georgia</vt:lpstr>
      <vt:lpstr>Times New Roman</vt:lpstr>
      <vt:lpstr>Wingdings</vt:lpstr>
      <vt:lpstr>2011 Light</vt:lpstr>
      <vt:lpstr>  Hot Compliance Topics for Managers and Physician Practices   </vt:lpstr>
      <vt:lpstr> Focus of Presentation</vt:lpstr>
      <vt:lpstr>No Surprises Act – Proposed Rules</vt:lpstr>
      <vt:lpstr>No Surprises Act – Proposed Rules</vt:lpstr>
      <vt:lpstr>No Surprises Act – Proposed Rules</vt:lpstr>
      <vt:lpstr>Compliance and the DOJ</vt:lpstr>
      <vt:lpstr>No Surprises Act – Proposed Rules </vt:lpstr>
      <vt:lpstr>Recent DOJ Fraud Cases Involving Illegal Payments to Physicians for Referrals</vt:lpstr>
      <vt:lpstr>Recent DOJ Fraud Cases Involving Illegal Payments to Physicians for Referrals</vt:lpstr>
      <vt:lpstr>Recent DOJ Fraud Cases Involving Illegal Payments to Physicians for Referrals</vt:lpstr>
      <vt:lpstr>Recent DOJ Fraud Cases Involving Illegal Payments to Physicians for Referrals</vt:lpstr>
      <vt:lpstr>Recent DOJ Fraud Cases Involving Illegal Payments to Physicians for Referrals</vt:lpstr>
      <vt:lpstr>COVID-19 Provider Relief Funds </vt:lpstr>
      <vt:lpstr>PowerPoint Presentation</vt:lpstr>
      <vt:lpstr>CARES ACT &amp; PPP</vt:lpstr>
      <vt:lpstr>HHS May 2021 Report – Audits on Use of COVID-19 Provider Relief Funds</vt:lpstr>
      <vt:lpstr>Biden Administration and  Non-Compete Agreements</vt:lpstr>
      <vt:lpstr>Recent Texas Physician Non-Compete Case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Louisiana Society of Hospital Attorneys 22nd Annual Health Law Symposium </dc:title>
  <dc:creator>Kristi G. Arnold</dc:creator>
  <cp:lastModifiedBy>Clay Countryman</cp:lastModifiedBy>
  <cp:revision>173</cp:revision>
  <cp:lastPrinted>2021-08-11T23:20:58Z</cp:lastPrinted>
  <dcterms:created xsi:type="dcterms:W3CDTF">2011-10-31T15:22:47Z</dcterms:created>
  <dcterms:modified xsi:type="dcterms:W3CDTF">2021-08-11T23:22:01Z</dcterms:modified>
</cp:coreProperties>
</file>